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4470" r:id="rId3"/>
    <p:sldId id="4471" r:id="rId4"/>
    <p:sldId id="4472" r:id="rId5"/>
    <p:sldId id="4473" r:id="rId6"/>
    <p:sldId id="4474" r:id="rId7"/>
    <p:sldId id="4475" r:id="rId8"/>
    <p:sldId id="4476" r:id="rId9"/>
    <p:sldId id="4477" r:id="rId10"/>
    <p:sldId id="4478" r:id="rId11"/>
    <p:sldId id="4479" r:id="rId12"/>
    <p:sldId id="4480" r:id="rId13"/>
    <p:sldId id="4481" r:id="rId14"/>
    <p:sldId id="4482" r:id="rId15"/>
    <p:sldId id="4483" r:id="rId16"/>
    <p:sldId id="44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issaria Vanna" initials="VV" lastIdx="43" clrIdx="0">
    <p:extLst>
      <p:ext uri="{19B8F6BF-5375-455C-9EA6-DF929625EA0E}">
        <p15:presenceInfo xmlns:p15="http://schemas.microsoft.com/office/powerpoint/2012/main" userId="S::Velissaria.Vanna@pharmagenesis.com::a1838a3d-0a3b-4227-8cd6-82f4f9e208e0" providerId="AD"/>
      </p:ext>
    </p:extLst>
  </p:cmAuthor>
  <p:cmAuthor id="2" name="Vicky Hawkins" initials="VH" lastIdx="9" clrIdx="1">
    <p:extLst>
      <p:ext uri="{19B8F6BF-5375-455C-9EA6-DF929625EA0E}">
        <p15:presenceInfo xmlns:p15="http://schemas.microsoft.com/office/powerpoint/2012/main" userId="S::Vicky.Hawkins@pharmagenesis.com::230405dd-f11a-4379-a435-5735d54e0685" providerId="AD"/>
      </p:ext>
    </p:extLst>
  </p:cmAuthor>
  <p:cmAuthor id="3" name="Steph Macdonald" initials="SM" lastIdx="13" clrIdx="2">
    <p:extLst>
      <p:ext uri="{19B8F6BF-5375-455C-9EA6-DF929625EA0E}">
        <p15:presenceInfo xmlns:p15="http://schemas.microsoft.com/office/powerpoint/2012/main" userId="S::steph.macdonald@pharmagenesis.com::154e861a-c95a-4b89-929b-598a5466ef46" providerId="AD"/>
      </p:ext>
    </p:extLst>
  </p:cmAuthor>
  <p:cmAuthor id="4" name="Reviewer" initials="Reviewer" lastIdx="12" clrIdx="3">
    <p:extLst>
      <p:ext uri="{19B8F6BF-5375-455C-9EA6-DF929625EA0E}">
        <p15:presenceInfo xmlns:p15="http://schemas.microsoft.com/office/powerpoint/2012/main" userId="Review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79" autoAdjust="0"/>
    <p:restoredTop sz="86388" autoAdjust="0"/>
  </p:normalViewPr>
  <p:slideViewPr>
    <p:cSldViewPr>
      <p:cViewPr varScale="1">
        <p:scale>
          <a:sx n="67" d="100"/>
          <a:sy n="67" d="100"/>
        </p:scale>
        <p:origin x="780" y="44"/>
      </p:cViewPr>
      <p:guideLst>
        <p:guide orient="horz" pos="42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4C894-C803-4B24-8D8B-48C107333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BC672-0239-484B-A727-8484962A96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F586-5B50-4938-B14F-9FECBF35D0CC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F50-8ADE-4BAE-B409-B3D8F21A23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2FE20-001C-4C87-A2B9-0E8553047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C3A0-DF42-4C88-B4D1-3EDEEF85B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2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3FA50-C566-4311-9411-4D46DD9A63E7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50BDD-BE06-4206-9F3B-326C86E0E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9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19F237-12A8-4E16-AAC6-8021497CA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996" y="1880681"/>
            <a:ext cx="11180323" cy="1629282"/>
          </a:xfrm>
        </p:spPr>
        <p:txBody>
          <a:bodyPr anchor="t" anchorCtr="0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056A1A-B5B0-4169-8573-2D6909087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3602038"/>
            <a:ext cx="1119329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D44D14-E9D3-4A73-A980-BD74D0216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312A3FD-2E0E-4B69-B32F-A13D2EC3B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rgbClr val="00239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D37946-95F4-4933-9499-D2C8BD5756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43AED7-D617-4C68-8CA4-1D7F8A4D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11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29733"/>
            <a:ext cx="7315200" cy="38978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6D1B87-5567-4320-98A3-1B08C5621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2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0223D1-D850-4482-A6AF-95CCE6049D5D}"/>
              </a:ext>
            </a:extLst>
          </p:cNvPr>
          <p:cNvGrpSpPr/>
          <p:nvPr userDrawn="1"/>
        </p:nvGrpSpPr>
        <p:grpSpPr>
          <a:xfrm>
            <a:off x="6172200" y="2133600"/>
            <a:ext cx="1089903" cy="3231444"/>
            <a:chOff x="5960148" y="4170275"/>
            <a:chExt cx="1089903" cy="323144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E0DB02-91CE-4642-89C4-1CD52D7E796C}"/>
                </a:ext>
              </a:extLst>
            </p:cNvPr>
            <p:cNvSpPr/>
            <p:nvPr/>
          </p:nvSpPr>
          <p:spPr>
            <a:xfrm>
              <a:off x="6126237" y="4263930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13B003-6685-472C-B5A7-35B6959B63AE}"/>
                </a:ext>
              </a:extLst>
            </p:cNvPr>
            <p:cNvSpPr/>
            <p:nvPr/>
          </p:nvSpPr>
          <p:spPr>
            <a:xfrm>
              <a:off x="6126237" y="5009812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579C12-2AF9-490C-BF28-20C01E1A4478}"/>
                </a:ext>
              </a:extLst>
            </p:cNvPr>
            <p:cNvSpPr/>
            <p:nvPr/>
          </p:nvSpPr>
          <p:spPr>
            <a:xfrm>
              <a:off x="6126237" y="5755694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DA50D9-6BC7-4BF5-B21D-225268221C3C}"/>
                </a:ext>
              </a:extLst>
            </p:cNvPr>
            <p:cNvSpPr/>
            <p:nvPr/>
          </p:nvSpPr>
          <p:spPr>
            <a:xfrm>
              <a:off x="6126237" y="6501575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97ACB0-71C6-470E-BAD4-CFB0733FCB3A}"/>
                </a:ext>
              </a:extLst>
            </p:cNvPr>
            <p:cNvGrpSpPr/>
            <p:nvPr/>
          </p:nvGrpSpPr>
          <p:grpSpPr>
            <a:xfrm>
              <a:off x="5960148" y="4170275"/>
              <a:ext cx="1089903" cy="3231444"/>
              <a:chOff x="5907765" y="4157925"/>
              <a:chExt cx="1089903" cy="3231444"/>
            </a:xfrm>
          </p:grpSpPr>
          <p:pic>
            <p:nvPicPr>
              <p:cNvPr id="11" name="Picture 4" descr="Z:\POLICY\Oxford Project\OHPF067 Open Pharma\Branding and style\Logos\Workstream logos\OHPF06 Open Access.png">
                <a:extLst>
                  <a:ext uri="{FF2B5EF4-FFF2-40B4-BE49-F238E27FC236}">
                    <a16:creationId xmlns:a16="http://schemas.microsoft.com/office/drawing/2014/main" id="{8BD8D644-9D41-4815-A958-72129A1B0D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7040" y="4157925"/>
                <a:ext cx="1070628" cy="1003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Z:\POLICY\Oxford Project\OHPF067 Open Pharma\Branding and style\Logos\Workstream logos\OHPF06 Layered Publication Model.png">
                <a:extLst>
                  <a:ext uri="{FF2B5EF4-FFF2-40B4-BE49-F238E27FC236}">
                    <a16:creationId xmlns:a16="http://schemas.microsoft.com/office/drawing/2014/main" id="{BE0E98C6-B423-43FC-A77D-05C7C209A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5124" y="6413890"/>
                <a:ext cx="1034672" cy="975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Z:\POLICY\Oxford Project\OHPF067 Open Pharma\Branding and style\Logos\Workstream logos\OHPF06 ORCID • CRediT • Convey.png">
                <a:extLst>
                  <a:ext uri="{FF2B5EF4-FFF2-40B4-BE49-F238E27FC236}">
                    <a16:creationId xmlns:a16="http://schemas.microsoft.com/office/drawing/2014/main" id="{4D58EE35-88FA-4237-85DC-2398F3DF0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67995">
                <a:off x="6061400" y="4994481"/>
                <a:ext cx="871393" cy="821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Z:\POLICY\Oxford Project\OHPF067 Open Pharma\Branding and style\Logos\Workstream logos\OHPF06 Preprints and post-publication.png">
                <a:extLst>
                  <a:ext uri="{FF2B5EF4-FFF2-40B4-BE49-F238E27FC236}">
                    <a16:creationId xmlns:a16="http://schemas.microsoft.com/office/drawing/2014/main" id="{5FC0B0F4-5F75-446E-BDB2-72C3216B9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7765" y="5641854"/>
                <a:ext cx="1009293" cy="1013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78D77-C997-4883-BD0A-F51054BD1AA2}"/>
              </a:ext>
            </a:extLst>
          </p:cNvPr>
          <p:cNvGrpSpPr/>
          <p:nvPr userDrawn="1"/>
        </p:nvGrpSpPr>
        <p:grpSpPr>
          <a:xfrm>
            <a:off x="4572000" y="2286000"/>
            <a:ext cx="1083553" cy="3218744"/>
            <a:chOff x="5914115" y="4157925"/>
            <a:chExt cx="1083553" cy="3218744"/>
          </a:xfrm>
        </p:grpSpPr>
        <p:pic>
          <p:nvPicPr>
            <p:cNvPr id="16" name="Picture 4" descr="Z:\POLICY\Oxford Project\OHPF067 Open Pharma\Branding and style\Logos\Workstream logos\OHPF06 Open Access.png">
              <a:extLst>
                <a:ext uri="{FF2B5EF4-FFF2-40B4-BE49-F238E27FC236}">
                  <a16:creationId xmlns:a16="http://schemas.microsoft.com/office/drawing/2014/main" id="{6615166F-CE47-4D5E-B7F3-1F6618CC5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040" y="4157925"/>
              <a:ext cx="1070628" cy="100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Z:\POLICY\Oxford Project\OHPF067 Open Pharma\Branding and style\Logos\Workstream logos\OHPF06 Layered Publication Model.png">
              <a:extLst>
                <a:ext uri="{FF2B5EF4-FFF2-40B4-BE49-F238E27FC236}">
                  <a16:creationId xmlns:a16="http://schemas.microsoft.com/office/drawing/2014/main" id="{D8A1B69D-A778-4F82-882B-A54337571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74" y="6401190"/>
              <a:ext cx="1034672" cy="975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Z:\POLICY\Oxford Project\OHPF067 Open Pharma\Branding and style\Logos\Workstream logos\OHPF06 ORCID • CRediT • Convey.png">
              <a:extLst>
                <a:ext uri="{FF2B5EF4-FFF2-40B4-BE49-F238E27FC236}">
                  <a16:creationId xmlns:a16="http://schemas.microsoft.com/office/drawing/2014/main" id="{FCD0316B-041C-4B64-B9D5-9519DCB1E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67995">
              <a:off x="6061400" y="4994481"/>
              <a:ext cx="871393" cy="82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Z:\POLICY\Oxford Project\OHPF067 Open Pharma\Branding and style\Logos\Workstream logos\OHPF06 Preprints and post-publication.png">
              <a:extLst>
                <a:ext uri="{FF2B5EF4-FFF2-40B4-BE49-F238E27FC236}">
                  <a16:creationId xmlns:a16="http://schemas.microsoft.com/office/drawing/2014/main" id="{3DCF8377-548A-43B7-8CA5-98008CDD7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15" y="5616454"/>
              <a:ext cx="1009293" cy="101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AA76E-0F81-46D1-BB7D-F21C489D59F0}"/>
              </a:ext>
            </a:extLst>
          </p:cNvPr>
          <p:cNvGrpSpPr/>
          <p:nvPr userDrawn="1"/>
        </p:nvGrpSpPr>
        <p:grpSpPr>
          <a:xfrm>
            <a:off x="3124200" y="838200"/>
            <a:ext cx="5512004" cy="1244666"/>
            <a:chOff x="769137" y="3068036"/>
            <a:chExt cx="5512004" cy="12446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4C08194-FAE6-40A2-99C5-DB8DB3F798DF}"/>
                </a:ext>
              </a:extLst>
            </p:cNvPr>
            <p:cNvSpPr/>
            <p:nvPr/>
          </p:nvSpPr>
          <p:spPr>
            <a:xfrm>
              <a:off x="5264318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886B9B-8389-425F-8D40-F186B891F590}"/>
                </a:ext>
              </a:extLst>
            </p:cNvPr>
            <p:cNvSpPr/>
            <p:nvPr/>
          </p:nvSpPr>
          <p:spPr>
            <a:xfrm>
              <a:off x="3856279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03F390-689F-455A-82EC-90448E5242B9}"/>
                </a:ext>
              </a:extLst>
            </p:cNvPr>
            <p:cNvSpPr/>
            <p:nvPr/>
          </p:nvSpPr>
          <p:spPr>
            <a:xfrm>
              <a:off x="2464089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241B50-D4E3-4652-83D3-0185D9A0C183}"/>
                </a:ext>
              </a:extLst>
            </p:cNvPr>
            <p:cNvSpPr/>
            <p:nvPr/>
          </p:nvSpPr>
          <p:spPr>
            <a:xfrm>
              <a:off x="1059626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25" name="Graphic 24" descr="Eye">
              <a:extLst>
                <a:ext uri="{FF2B5EF4-FFF2-40B4-BE49-F238E27FC236}">
                  <a16:creationId xmlns:a16="http://schemas.microsoft.com/office/drawing/2014/main" id="{92522D2E-84EE-4293-8858-AC95F800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9637" y="3123062"/>
              <a:ext cx="633600" cy="633558"/>
            </a:xfrm>
            <a:prstGeom prst="rect">
              <a:avLst/>
            </a:prstGeom>
          </p:spPr>
        </p:pic>
        <p:pic>
          <p:nvPicPr>
            <p:cNvPr id="26" name="Graphic 25" descr="Download">
              <a:extLst>
                <a:ext uri="{FF2B5EF4-FFF2-40B4-BE49-F238E27FC236}">
                  <a16:creationId xmlns:a16="http://schemas.microsoft.com/office/drawing/2014/main" id="{5682F1C2-090E-4FA0-8A11-1D09FE91F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07289" y="3115265"/>
              <a:ext cx="633600" cy="633558"/>
            </a:xfrm>
            <a:prstGeom prst="rect">
              <a:avLst/>
            </a:prstGeom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15F9142D-8BF5-4E8F-B941-F72C1E4EF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04941" y="3105751"/>
              <a:ext cx="633600" cy="633558"/>
            </a:xfrm>
            <a:prstGeom prst="rect">
              <a:avLst/>
            </a:prstGeom>
          </p:spPr>
        </p:pic>
        <p:pic>
          <p:nvPicPr>
            <p:cNvPr id="28" name="Graphic 27" descr="Upward trend">
              <a:extLst>
                <a:ext uri="{FF2B5EF4-FFF2-40B4-BE49-F238E27FC236}">
                  <a16:creationId xmlns:a16="http://schemas.microsoft.com/office/drawing/2014/main" id="{C9F6791E-8B91-46F2-BEA3-0E087BDC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51954" y="3161536"/>
              <a:ext cx="554400" cy="55436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1D88E9-39E8-49C5-8FB4-987E960D58E9}"/>
                </a:ext>
              </a:extLst>
            </p:cNvPr>
            <p:cNvSpPr txBox="1"/>
            <p:nvPr/>
          </p:nvSpPr>
          <p:spPr>
            <a:xfrm>
              <a:off x="769137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082DFF-33A7-4ADA-BC16-0A00FE9CDFDF}"/>
                </a:ext>
              </a:extLst>
            </p:cNvPr>
            <p:cNvSpPr txBox="1"/>
            <p:nvPr/>
          </p:nvSpPr>
          <p:spPr>
            <a:xfrm>
              <a:off x="2177176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accessible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ED5E71-437D-4E98-9F3D-DEEC2105A1B6}"/>
                </a:ext>
              </a:extLst>
            </p:cNvPr>
            <p:cNvSpPr txBox="1"/>
            <p:nvPr/>
          </p:nvSpPr>
          <p:spPr>
            <a:xfrm>
              <a:off x="3559457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timely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F1DD64-2F8A-4CAF-92CD-7F980CE17B8B}"/>
                </a:ext>
              </a:extLst>
            </p:cNvPr>
            <p:cNvSpPr txBox="1"/>
            <p:nvPr/>
          </p:nvSpPr>
          <p:spPr>
            <a:xfrm>
              <a:off x="4967496" y="3851037"/>
              <a:ext cx="1313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 and sustainable</a:t>
              </a:r>
              <a:endParaRPr lang="en-GB" sz="1200" b="1" strike="sngStrike" dirty="0">
                <a:solidFill>
                  <a:srgbClr val="00239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8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Blue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4406901"/>
            <a:ext cx="7592484" cy="1362075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3800" y="3505200"/>
            <a:ext cx="7592484" cy="9017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rgbClr val="00239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DBA64E-1451-43CA-B536-D094FBC06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23B7FEA-12BE-47D6-A42A-6F7CE5B6D8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800" y="0"/>
            <a:ext cx="6553201" cy="6858000"/>
          </a:xfrm>
          <a:solidFill>
            <a:schemeClr val="bg1"/>
          </a:solidFill>
          <a:effectLst>
            <a:outerShdw blurRad="419100" dist="165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FA012A-D6A7-4C73-966B-E9D6FE340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998" y="2383683"/>
            <a:ext cx="4788000" cy="390295"/>
          </a:xfrm>
          <a:ln>
            <a:noFill/>
          </a:ln>
        </p:spPr>
        <p:txBody>
          <a:bodyPr wrap="square" tIns="36000" anchor="t">
            <a:spAutoFit/>
          </a:bodyPr>
          <a:lstStyle>
            <a:lvl1pPr marL="0" indent="0">
              <a:spcBef>
                <a:spcPts val="5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0" name="Swoosh">
            <a:extLst>
              <a:ext uri="{FF2B5EF4-FFF2-40B4-BE49-F238E27FC236}">
                <a16:creationId xmlns:a16="http://schemas.microsoft.com/office/drawing/2014/main" id="{17203E01-D8C0-4ABD-B86C-8359ECC0E055}"/>
              </a:ext>
            </a:extLst>
          </p:cNvPr>
          <p:cNvCxnSpPr/>
          <p:nvPr userDrawn="1"/>
        </p:nvCxnSpPr>
        <p:spPr bwMode="auto">
          <a:xfrm>
            <a:off x="381000" y="2286000"/>
            <a:ext cx="4800600" cy="0"/>
          </a:xfrm>
          <a:prstGeom prst="line">
            <a:avLst/>
          </a:prstGeom>
          <a:solidFill>
            <a:srgbClr val="002395"/>
          </a:solidFill>
          <a:ln w="12700" cap="sq" cmpd="sng" algn="ctr">
            <a:gradFill>
              <a:gsLst>
                <a:gs pos="0">
                  <a:srgbClr val="F05035"/>
                </a:gs>
                <a:gs pos="61000">
                  <a:schemeClr val="accent2"/>
                </a:gs>
                <a:gs pos="100000">
                  <a:schemeClr val="accent2"/>
                </a:gs>
              </a:gsLst>
              <a:lin ang="2159400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390B5D4-A196-476D-AE05-827F737E9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1828800"/>
            <a:ext cx="4800600" cy="451850"/>
          </a:xfrm>
        </p:spPr>
        <p:txBody>
          <a:bodyPr wrap="square" tIns="36000">
            <a:spAutoFit/>
          </a:bodyPr>
          <a:lstStyle>
            <a:lvl1pPr marL="0" indent="0">
              <a:spcBef>
                <a:spcPts val="500"/>
              </a:spcBef>
              <a:buNone/>
              <a:defRPr sz="2400" b="1">
                <a:solidFill>
                  <a:srgbClr val="002395"/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pPr lvl="0"/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87C403-C23D-4563-8E0D-D9B55FC65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1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23B7FEA-12BE-47D6-A42A-6F7CE5B6D8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800" y="0"/>
            <a:ext cx="6553201" cy="6858000"/>
          </a:xfrm>
          <a:solidFill>
            <a:schemeClr val="bg1"/>
          </a:solidFill>
          <a:effectLst>
            <a:outerShdw blurRad="419100" dist="165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FA012A-D6A7-4C73-966B-E9D6FE340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998" y="2383683"/>
            <a:ext cx="4788000" cy="390295"/>
          </a:xfrm>
          <a:ln>
            <a:noFill/>
          </a:ln>
        </p:spPr>
        <p:txBody>
          <a:bodyPr wrap="square" tIns="36000" anchor="t">
            <a:spAutoFit/>
          </a:bodyPr>
          <a:lstStyle>
            <a:lvl1pPr marL="0" indent="0">
              <a:spcBef>
                <a:spcPts val="5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0" name="Swoosh">
            <a:extLst>
              <a:ext uri="{FF2B5EF4-FFF2-40B4-BE49-F238E27FC236}">
                <a16:creationId xmlns:a16="http://schemas.microsoft.com/office/drawing/2014/main" id="{17203E01-D8C0-4ABD-B86C-8359ECC0E055}"/>
              </a:ext>
            </a:extLst>
          </p:cNvPr>
          <p:cNvCxnSpPr/>
          <p:nvPr userDrawn="1"/>
        </p:nvCxnSpPr>
        <p:spPr bwMode="auto">
          <a:xfrm>
            <a:off x="381000" y="2286000"/>
            <a:ext cx="4800600" cy="0"/>
          </a:xfrm>
          <a:prstGeom prst="line">
            <a:avLst/>
          </a:prstGeom>
          <a:solidFill>
            <a:srgbClr val="002395"/>
          </a:solidFill>
          <a:ln w="12700" cap="sq" cmpd="sng" algn="ctr">
            <a:gradFill>
              <a:gsLst>
                <a:gs pos="0">
                  <a:srgbClr val="F05035"/>
                </a:gs>
                <a:gs pos="61000">
                  <a:schemeClr val="accent2"/>
                </a:gs>
                <a:gs pos="100000">
                  <a:schemeClr val="accent2"/>
                </a:gs>
              </a:gsLst>
              <a:lin ang="2159400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390B5D4-A196-476D-AE05-827F737E9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1828800"/>
            <a:ext cx="4800600" cy="451850"/>
          </a:xfrm>
        </p:spPr>
        <p:txBody>
          <a:bodyPr wrap="square" tIns="36000">
            <a:spAutoFit/>
          </a:bodyPr>
          <a:lstStyle>
            <a:lvl1pPr marL="0" indent="0">
              <a:spcBef>
                <a:spcPts val="500"/>
              </a:spcBef>
              <a:buNone/>
              <a:defRPr sz="2400" b="1">
                <a:solidFill>
                  <a:srgbClr val="002395"/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pPr lvl="0"/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12A5DFF-6070-4E75-AE9F-AC45524B5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E02192-CFFA-4B40-BBC1-382B90F8B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80" y="2772460"/>
            <a:ext cx="5687439" cy="1837756"/>
          </a:xfrm>
          <a:custGeom>
            <a:avLst/>
            <a:gdLst>
              <a:gd name="connsiteX0" fmla="*/ 0 w 5136205"/>
              <a:gd name="connsiteY0" fmla="*/ 0 h 872170"/>
              <a:gd name="connsiteX1" fmla="*/ 5136205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136205"/>
              <a:gd name="connsiteY0" fmla="*/ 0 h 872170"/>
              <a:gd name="connsiteX1" fmla="*/ 4928682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058384"/>
              <a:gd name="connsiteY0" fmla="*/ 0 h 878655"/>
              <a:gd name="connsiteX1" fmla="*/ 4928682 w 5058384"/>
              <a:gd name="connsiteY1" fmla="*/ 0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058384"/>
              <a:gd name="connsiteY0" fmla="*/ 0 h 878655"/>
              <a:gd name="connsiteX1" fmla="*/ 4857346 w 5058384"/>
              <a:gd name="connsiteY1" fmla="*/ 6485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265907"/>
              <a:gd name="connsiteY0" fmla="*/ 0 h 878655"/>
              <a:gd name="connsiteX1" fmla="*/ 5265907 w 5265907"/>
              <a:gd name="connsiteY1" fmla="*/ 3408 h 878655"/>
              <a:gd name="connsiteX2" fmla="*/ 5058384 w 5265907"/>
              <a:gd name="connsiteY2" fmla="*/ 878655 h 878655"/>
              <a:gd name="connsiteX3" fmla="*/ 0 w 5265907"/>
              <a:gd name="connsiteY3" fmla="*/ 872170 h 878655"/>
              <a:gd name="connsiteX4" fmla="*/ 0 w 5265907"/>
              <a:gd name="connsiteY4" fmla="*/ 0 h 878655"/>
              <a:gd name="connsiteX0" fmla="*/ 0 w 5278877"/>
              <a:gd name="connsiteY0" fmla="*/ 2747 h 881402"/>
              <a:gd name="connsiteX1" fmla="*/ 5278877 w 5278877"/>
              <a:gd name="connsiteY1" fmla="*/ 0 h 881402"/>
              <a:gd name="connsiteX2" fmla="*/ 5058384 w 5278877"/>
              <a:gd name="connsiteY2" fmla="*/ 881402 h 881402"/>
              <a:gd name="connsiteX3" fmla="*/ 0 w 5278877"/>
              <a:gd name="connsiteY3" fmla="*/ 874917 h 881402"/>
              <a:gd name="connsiteX4" fmla="*/ 0 w 5278877"/>
              <a:gd name="connsiteY4" fmla="*/ 2747 h 881402"/>
              <a:gd name="connsiteX0" fmla="*/ 0 w 5272392"/>
              <a:gd name="connsiteY0" fmla="*/ 0 h 878655"/>
              <a:gd name="connsiteX1" fmla="*/ 5272392 w 5272392"/>
              <a:gd name="connsiteY1" fmla="*/ 3408 h 878655"/>
              <a:gd name="connsiteX2" fmla="*/ 5058384 w 5272392"/>
              <a:gd name="connsiteY2" fmla="*/ 878655 h 878655"/>
              <a:gd name="connsiteX3" fmla="*/ 0 w 5272392"/>
              <a:gd name="connsiteY3" fmla="*/ 872170 h 878655"/>
              <a:gd name="connsiteX4" fmla="*/ 0 w 5272392"/>
              <a:gd name="connsiteY4" fmla="*/ 0 h 878655"/>
              <a:gd name="connsiteX0" fmla="*/ 0 w 5700409"/>
              <a:gd name="connsiteY0" fmla="*/ 0 h 878655"/>
              <a:gd name="connsiteX1" fmla="*/ 5272392 w 5700409"/>
              <a:gd name="connsiteY1" fmla="*/ 3408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700409"/>
              <a:gd name="connsiteY0" fmla="*/ 2748 h 881403"/>
              <a:gd name="connsiteX1" fmla="*/ 5259422 w 5700409"/>
              <a:gd name="connsiteY1" fmla="*/ 0 h 881403"/>
              <a:gd name="connsiteX2" fmla="*/ 5700409 w 5700409"/>
              <a:gd name="connsiteY2" fmla="*/ 881403 h 881403"/>
              <a:gd name="connsiteX3" fmla="*/ 0 w 5700409"/>
              <a:gd name="connsiteY3" fmla="*/ 874918 h 881403"/>
              <a:gd name="connsiteX4" fmla="*/ 0 w 5700409"/>
              <a:gd name="connsiteY4" fmla="*/ 2748 h 881403"/>
              <a:gd name="connsiteX0" fmla="*/ 0 w 5700409"/>
              <a:gd name="connsiteY0" fmla="*/ 0 h 878655"/>
              <a:gd name="connsiteX1" fmla="*/ 5239967 w 5700409"/>
              <a:gd name="connsiteY1" fmla="*/ 330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687439"/>
              <a:gd name="connsiteY0" fmla="*/ 0 h 872170"/>
              <a:gd name="connsiteX1" fmla="*/ 5239967 w 5687439"/>
              <a:gd name="connsiteY1" fmla="*/ 330 h 872170"/>
              <a:gd name="connsiteX2" fmla="*/ 5687439 w 5687439"/>
              <a:gd name="connsiteY2" fmla="*/ 869422 h 872170"/>
              <a:gd name="connsiteX3" fmla="*/ 0 w 5687439"/>
              <a:gd name="connsiteY3" fmla="*/ 872170 h 872170"/>
              <a:gd name="connsiteX4" fmla="*/ 0 w 5687439"/>
              <a:gd name="connsiteY4" fmla="*/ 0 h 87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439" h="872170">
                <a:moveTo>
                  <a:pt x="0" y="0"/>
                </a:moveTo>
                <a:lnTo>
                  <a:pt x="5239967" y="330"/>
                </a:lnTo>
                <a:lnTo>
                  <a:pt x="5687439" y="869422"/>
                </a:lnTo>
                <a:lnTo>
                  <a:pt x="0" y="87217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9DA5CD-6F7E-45C2-A798-26B76A91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270112-F24E-4C92-B562-0E71CC3F8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537364" y="-12676"/>
            <a:ext cx="6680035" cy="688337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37 h 10037"/>
              <a:gd name="connsiteX1" fmla="*/ 43 w 10000"/>
              <a:gd name="connsiteY1" fmla="*/ 0 h 10037"/>
              <a:gd name="connsiteX2" fmla="*/ 10000 w 10000"/>
              <a:gd name="connsiteY2" fmla="*/ 37 h 10037"/>
              <a:gd name="connsiteX3" fmla="*/ 8000 w 10000"/>
              <a:gd name="connsiteY3" fmla="*/ 10037 h 10037"/>
              <a:gd name="connsiteX4" fmla="*/ 0 w 10000"/>
              <a:gd name="connsiteY4" fmla="*/ 10037 h 10037"/>
              <a:gd name="connsiteX0" fmla="*/ 0 w 10395"/>
              <a:gd name="connsiteY0" fmla="*/ 10037 h 10037"/>
              <a:gd name="connsiteX1" fmla="*/ 43 w 10395"/>
              <a:gd name="connsiteY1" fmla="*/ 0 h 10037"/>
              <a:gd name="connsiteX2" fmla="*/ 10395 w 10395"/>
              <a:gd name="connsiteY2" fmla="*/ 37 h 10037"/>
              <a:gd name="connsiteX3" fmla="*/ 8000 w 10395"/>
              <a:gd name="connsiteY3" fmla="*/ 10037 h 10037"/>
              <a:gd name="connsiteX4" fmla="*/ 0 w 10395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5" h="10037">
                <a:moveTo>
                  <a:pt x="0" y="10037"/>
                </a:moveTo>
                <a:cubicBezTo>
                  <a:pt x="14" y="6691"/>
                  <a:pt x="29" y="3346"/>
                  <a:pt x="43" y="0"/>
                </a:cubicBezTo>
                <a:lnTo>
                  <a:pt x="10395" y="37"/>
                </a:lnTo>
                <a:lnTo>
                  <a:pt x="8000" y="10037"/>
                </a:lnTo>
                <a:lnTo>
                  <a:pt x="0" y="10037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14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3 with Blue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E02192-CFFA-4B40-BBC1-382B90F8B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80" y="2772460"/>
            <a:ext cx="5687439" cy="1837756"/>
          </a:xfrm>
          <a:custGeom>
            <a:avLst/>
            <a:gdLst>
              <a:gd name="connsiteX0" fmla="*/ 0 w 5136205"/>
              <a:gd name="connsiteY0" fmla="*/ 0 h 872170"/>
              <a:gd name="connsiteX1" fmla="*/ 5136205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136205"/>
              <a:gd name="connsiteY0" fmla="*/ 0 h 872170"/>
              <a:gd name="connsiteX1" fmla="*/ 4928682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058384"/>
              <a:gd name="connsiteY0" fmla="*/ 0 h 878655"/>
              <a:gd name="connsiteX1" fmla="*/ 4928682 w 5058384"/>
              <a:gd name="connsiteY1" fmla="*/ 0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058384"/>
              <a:gd name="connsiteY0" fmla="*/ 0 h 878655"/>
              <a:gd name="connsiteX1" fmla="*/ 4857346 w 5058384"/>
              <a:gd name="connsiteY1" fmla="*/ 6485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265907"/>
              <a:gd name="connsiteY0" fmla="*/ 0 h 878655"/>
              <a:gd name="connsiteX1" fmla="*/ 5265907 w 5265907"/>
              <a:gd name="connsiteY1" fmla="*/ 3408 h 878655"/>
              <a:gd name="connsiteX2" fmla="*/ 5058384 w 5265907"/>
              <a:gd name="connsiteY2" fmla="*/ 878655 h 878655"/>
              <a:gd name="connsiteX3" fmla="*/ 0 w 5265907"/>
              <a:gd name="connsiteY3" fmla="*/ 872170 h 878655"/>
              <a:gd name="connsiteX4" fmla="*/ 0 w 5265907"/>
              <a:gd name="connsiteY4" fmla="*/ 0 h 878655"/>
              <a:gd name="connsiteX0" fmla="*/ 0 w 5278877"/>
              <a:gd name="connsiteY0" fmla="*/ 2747 h 881402"/>
              <a:gd name="connsiteX1" fmla="*/ 5278877 w 5278877"/>
              <a:gd name="connsiteY1" fmla="*/ 0 h 881402"/>
              <a:gd name="connsiteX2" fmla="*/ 5058384 w 5278877"/>
              <a:gd name="connsiteY2" fmla="*/ 881402 h 881402"/>
              <a:gd name="connsiteX3" fmla="*/ 0 w 5278877"/>
              <a:gd name="connsiteY3" fmla="*/ 874917 h 881402"/>
              <a:gd name="connsiteX4" fmla="*/ 0 w 5278877"/>
              <a:gd name="connsiteY4" fmla="*/ 2747 h 881402"/>
              <a:gd name="connsiteX0" fmla="*/ 0 w 5272392"/>
              <a:gd name="connsiteY0" fmla="*/ 0 h 878655"/>
              <a:gd name="connsiteX1" fmla="*/ 5272392 w 5272392"/>
              <a:gd name="connsiteY1" fmla="*/ 3408 h 878655"/>
              <a:gd name="connsiteX2" fmla="*/ 5058384 w 5272392"/>
              <a:gd name="connsiteY2" fmla="*/ 878655 h 878655"/>
              <a:gd name="connsiteX3" fmla="*/ 0 w 5272392"/>
              <a:gd name="connsiteY3" fmla="*/ 872170 h 878655"/>
              <a:gd name="connsiteX4" fmla="*/ 0 w 5272392"/>
              <a:gd name="connsiteY4" fmla="*/ 0 h 878655"/>
              <a:gd name="connsiteX0" fmla="*/ 0 w 5700409"/>
              <a:gd name="connsiteY0" fmla="*/ 0 h 878655"/>
              <a:gd name="connsiteX1" fmla="*/ 5272392 w 5700409"/>
              <a:gd name="connsiteY1" fmla="*/ 3408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700409"/>
              <a:gd name="connsiteY0" fmla="*/ 2748 h 881403"/>
              <a:gd name="connsiteX1" fmla="*/ 5259422 w 5700409"/>
              <a:gd name="connsiteY1" fmla="*/ 0 h 881403"/>
              <a:gd name="connsiteX2" fmla="*/ 5700409 w 5700409"/>
              <a:gd name="connsiteY2" fmla="*/ 881403 h 881403"/>
              <a:gd name="connsiteX3" fmla="*/ 0 w 5700409"/>
              <a:gd name="connsiteY3" fmla="*/ 874918 h 881403"/>
              <a:gd name="connsiteX4" fmla="*/ 0 w 5700409"/>
              <a:gd name="connsiteY4" fmla="*/ 2748 h 881403"/>
              <a:gd name="connsiteX0" fmla="*/ 0 w 5700409"/>
              <a:gd name="connsiteY0" fmla="*/ 0 h 878655"/>
              <a:gd name="connsiteX1" fmla="*/ 5239967 w 5700409"/>
              <a:gd name="connsiteY1" fmla="*/ 330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687439"/>
              <a:gd name="connsiteY0" fmla="*/ 0 h 872170"/>
              <a:gd name="connsiteX1" fmla="*/ 5239967 w 5687439"/>
              <a:gd name="connsiteY1" fmla="*/ 330 h 872170"/>
              <a:gd name="connsiteX2" fmla="*/ 5687439 w 5687439"/>
              <a:gd name="connsiteY2" fmla="*/ 869422 h 872170"/>
              <a:gd name="connsiteX3" fmla="*/ 0 w 5687439"/>
              <a:gd name="connsiteY3" fmla="*/ 872170 h 872170"/>
              <a:gd name="connsiteX4" fmla="*/ 0 w 5687439"/>
              <a:gd name="connsiteY4" fmla="*/ 0 h 87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439" h="872170">
                <a:moveTo>
                  <a:pt x="0" y="0"/>
                </a:moveTo>
                <a:lnTo>
                  <a:pt x="5239967" y="330"/>
                </a:lnTo>
                <a:lnTo>
                  <a:pt x="5687439" y="869422"/>
                </a:lnTo>
                <a:lnTo>
                  <a:pt x="0" y="87217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9DA5CD-6F7E-45C2-A798-26B76A91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270112-F24E-4C92-B562-0E71CC3F8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537364" y="-12676"/>
            <a:ext cx="6680035" cy="688337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37 h 10037"/>
              <a:gd name="connsiteX1" fmla="*/ 43 w 10000"/>
              <a:gd name="connsiteY1" fmla="*/ 0 h 10037"/>
              <a:gd name="connsiteX2" fmla="*/ 10000 w 10000"/>
              <a:gd name="connsiteY2" fmla="*/ 37 h 10037"/>
              <a:gd name="connsiteX3" fmla="*/ 8000 w 10000"/>
              <a:gd name="connsiteY3" fmla="*/ 10037 h 10037"/>
              <a:gd name="connsiteX4" fmla="*/ 0 w 10000"/>
              <a:gd name="connsiteY4" fmla="*/ 10037 h 10037"/>
              <a:gd name="connsiteX0" fmla="*/ 0 w 10395"/>
              <a:gd name="connsiteY0" fmla="*/ 10037 h 10037"/>
              <a:gd name="connsiteX1" fmla="*/ 43 w 10395"/>
              <a:gd name="connsiteY1" fmla="*/ 0 h 10037"/>
              <a:gd name="connsiteX2" fmla="*/ 10395 w 10395"/>
              <a:gd name="connsiteY2" fmla="*/ 37 h 10037"/>
              <a:gd name="connsiteX3" fmla="*/ 8000 w 10395"/>
              <a:gd name="connsiteY3" fmla="*/ 10037 h 10037"/>
              <a:gd name="connsiteX4" fmla="*/ 0 w 10395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5" h="10037">
                <a:moveTo>
                  <a:pt x="0" y="10037"/>
                </a:moveTo>
                <a:cubicBezTo>
                  <a:pt x="14" y="6691"/>
                  <a:pt x="29" y="3346"/>
                  <a:pt x="43" y="0"/>
                </a:cubicBezTo>
                <a:lnTo>
                  <a:pt x="10395" y="37"/>
                </a:lnTo>
                <a:lnTo>
                  <a:pt x="8000" y="10037"/>
                </a:lnTo>
                <a:lnTo>
                  <a:pt x="0" y="10037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6A7B960-B435-4E68-AFCC-3C18FC4CBE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56351"/>
            <a:ext cx="3960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806A9-EAD3-4DEF-99E0-BBE31E8CD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7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10972800" cy="391636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03A4A7-76CD-4A49-B676-5FAFFF14D86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" y="1535113"/>
            <a:ext cx="10972800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91975F-B346-4BCF-9B6C-F306B3BDF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0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0B161F-EB8D-433E-9A96-4A9D6DF33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86800" cy="1143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3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B8C095-0309-406F-A698-C79B7AF35E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562462" y="360000"/>
            <a:ext cx="2252557" cy="5543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EE2EB-ABA7-40E1-B9ED-BA228F164AD1}"/>
              </a:ext>
            </a:extLst>
          </p:cNvPr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002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9" r:id="rId3"/>
    <p:sldLayoutId id="2147483680" r:id="rId4"/>
    <p:sldLayoutId id="2147483697" r:id="rId5"/>
    <p:sldLayoutId id="2147483698" r:id="rId6"/>
    <p:sldLayoutId id="2147483676" r:id="rId7"/>
    <p:sldLayoutId id="2147483674" r:id="rId8"/>
    <p:sldLayoutId id="2147483652" r:id="rId9"/>
    <p:sldLayoutId id="2147483653" r:id="rId10"/>
    <p:sldLayoutId id="2147483654" r:id="rId11"/>
    <p:sldLayoutId id="2147483655" r:id="rId12"/>
    <p:sldLayoutId id="2147483675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23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9138" indent="-3619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82663" indent="-263525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52538" indent="-269875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984250" algn="l"/>
        </a:tabLst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24000" indent="-271463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1/2020.05.22.111294" TargetMode="External"/><Relationship Id="rId3" Type="http://schemas.openxmlformats.org/officeDocument/2006/relationships/hyperlink" Target="https://asapbio.org/preprint-info" TargetMode="External"/><Relationship Id="rId7" Type="http://schemas.openxmlformats.org/officeDocument/2006/relationships/hyperlink" Target="https://doi.org/10.1101/581892" TargetMode="External"/><Relationship Id="rId2" Type="http://schemas.openxmlformats.org/officeDocument/2006/relationships/hyperlink" Target="https://www.annaclemens.com/blog/downsides-publishing-prepr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:10.1002/leap.1265" TargetMode="External"/><Relationship Id="rId5" Type="http://schemas.openxmlformats.org/officeDocument/2006/relationships/hyperlink" Target="https://www.slideshare.net/BaltimoreNISO/inglis-preprints-in-biology-and-medicine" TargetMode="External"/><Relationship Id="rId10" Type="http://schemas.openxmlformats.org/officeDocument/2006/relationships/hyperlink" Target="https://doi.org/10.1080/03007995.2021.1900365" TargetMode="External"/><Relationship Id="rId4" Type="http://schemas.openxmlformats.org/officeDocument/2006/relationships/hyperlink" Target="https://publicationethics.org/resources/discussion-documents/preprints" TargetMode="External"/><Relationship Id="rId9" Type="http://schemas.openxmlformats.org/officeDocument/2006/relationships/hyperlink" Target="https://www.nature.com/articles/d41586-020-01394-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9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hyperlink" Target="https://jamanetwork.com/journals/jamaoncology/article-abstract/276166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microsoft.com/office/2007/relationships/hdphoto" Target="../media/hdphoto2.wdp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41A1-6AA8-4B19-B08B-0CC02958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preprints accelerate pharma publishing?</a:t>
            </a:r>
            <a:br>
              <a:rPr lang="en-GB" dirty="0"/>
            </a:br>
            <a:r>
              <a:rPr lang="en-GB" sz="2400" b="0" dirty="0">
                <a:solidFill>
                  <a:schemeClr val="accent3"/>
                </a:solidFill>
              </a:rPr>
              <a:t>Educational material</a:t>
            </a:r>
            <a:endParaRPr lang="en-GB" dirty="0"/>
          </a:p>
        </p:txBody>
      </p:sp>
      <p:pic>
        <p:nvPicPr>
          <p:cNvPr id="5" name="Picture Placeholder 4" descr="A stack of books on a shelf&#10;&#10;Description automatically generated with medium confidence">
            <a:extLst>
              <a:ext uri="{FF2B5EF4-FFF2-40B4-BE49-F238E27FC236}">
                <a16:creationId xmlns:a16="http://schemas.microsoft.com/office/drawing/2014/main" id="{28975EB4-2CC9-4D1D-AD1A-BC88574F5B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5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701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72FF-6927-4D84-885D-89767A9D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</a:t>
            </a:r>
            <a:r>
              <a:rPr lang="en-GB" i="1" dirty="0"/>
              <a:t>employ checks </a:t>
            </a:r>
            <a:r>
              <a:rPr lang="en-GB" dirty="0"/>
              <a:t>to ensure research quality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98E7C-C3E5-4C96-8DB3-865C0C62176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Risk mitigation at </a:t>
            </a:r>
            <a:r>
              <a:rPr lang="en-GB" dirty="0" err="1">
                <a:solidFill>
                  <a:schemeClr val="tx2"/>
                </a:solidFill>
              </a:rPr>
              <a:t>bioR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>
                <a:solidFill>
                  <a:schemeClr val="tx2"/>
                </a:solidFill>
              </a:rPr>
              <a:t>iv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A54A4-4C31-4938-B54E-DBFAE9737481}"/>
              </a:ext>
            </a:extLst>
          </p:cNvPr>
          <p:cNvSpPr txBox="1"/>
          <p:nvPr/>
        </p:nvSpPr>
        <p:spPr>
          <a:xfrm>
            <a:off x="1394937" y="329242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undertakings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99E60-7ED3-4FF9-B339-789B8448236D}"/>
              </a:ext>
            </a:extLst>
          </p:cNvPr>
          <p:cNvSpPr txBox="1"/>
          <p:nvPr/>
        </p:nvSpPr>
        <p:spPr>
          <a:xfrm>
            <a:off x="2933001" y="3296313"/>
            <a:ext cx="153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check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89972-7DEF-4913-A2BA-37C552DCBD4A}"/>
              </a:ext>
            </a:extLst>
          </p:cNvPr>
          <p:cNvGrpSpPr/>
          <p:nvPr/>
        </p:nvGrpSpPr>
        <p:grpSpPr>
          <a:xfrm>
            <a:off x="685800" y="2286000"/>
            <a:ext cx="7887399" cy="973752"/>
            <a:chOff x="838200" y="2414266"/>
            <a:chExt cx="7887399" cy="973752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2BB66A6C-831A-4B12-B82F-6C0D527DCA74}"/>
                </a:ext>
              </a:extLst>
            </p:cNvPr>
            <p:cNvSpPr/>
            <p:nvPr/>
          </p:nvSpPr>
          <p:spPr>
            <a:xfrm>
              <a:off x="838200" y="2414269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rgbClr val="D5DFFF"/>
            </a:solidFill>
            <a:ln>
              <a:solidFill>
                <a:srgbClr val="D5D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nonsense?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AEFA63E-ECE9-4572-B078-631F8547B02F}"/>
                </a:ext>
              </a:extLst>
            </p:cNvPr>
            <p:cNvSpPr/>
            <p:nvPr/>
          </p:nvSpPr>
          <p:spPr>
            <a:xfrm>
              <a:off x="2300064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</a:t>
              </a:r>
              <a:b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non-science?</a:t>
              </a: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AF498270-18B4-45EF-8A92-0B709E8BEB65}"/>
                </a:ext>
              </a:extLst>
            </p:cNvPr>
            <p:cNvSpPr/>
            <p:nvPr/>
          </p:nvSpPr>
          <p:spPr>
            <a:xfrm>
              <a:off x="3832309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a paper?</a:t>
              </a: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EBF52E4C-38CC-484A-B73F-AC5F0C6F5C9C}"/>
                </a:ext>
              </a:extLst>
            </p:cNvPr>
            <p:cNvSpPr/>
            <p:nvPr/>
          </p:nvSpPr>
          <p:spPr>
            <a:xfrm>
              <a:off x="5364554" y="2414267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research?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5B98065-14B5-44A9-B052-96F5E905AFB3}"/>
                </a:ext>
              </a:extLst>
            </p:cNvPr>
            <p:cNvSpPr/>
            <p:nvPr/>
          </p:nvSpPr>
          <p:spPr>
            <a:xfrm>
              <a:off x="6896799" y="2414266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plagiarized?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D09418-63F4-4106-9D51-E1C0F2F1026A}"/>
              </a:ext>
            </a:extLst>
          </p:cNvPr>
          <p:cNvSpPr txBox="1"/>
          <p:nvPr/>
        </p:nvSpPr>
        <p:spPr>
          <a:xfrm>
            <a:off x="4465246" y="3292423"/>
            <a:ext cx="135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CSHL check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DDB47B-97DA-4E79-B717-DC1808AFA939}"/>
              </a:ext>
            </a:extLst>
          </p:cNvPr>
          <p:cNvSpPr txBox="1"/>
          <p:nvPr/>
        </p:nvSpPr>
        <p:spPr>
          <a:xfrm>
            <a:off x="5758347" y="3292422"/>
            <a:ext cx="178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 affiliate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91F49-8F35-418A-A610-AC7561F3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8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9D40-EE80-4BF0-810B-B55EFD1E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</a:t>
            </a:r>
            <a:r>
              <a:rPr lang="en-GB" i="1" dirty="0"/>
              <a:t>employ checks </a:t>
            </a:r>
            <a:r>
              <a:rPr lang="en-GB" dirty="0"/>
              <a:t>to ensure research quality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06918-A237-4842-98AB-5609C6871C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2"/>
                </a:solidFill>
              </a:rPr>
              <a:t>medR</a:t>
            </a:r>
            <a:r>
              <a:rPr lang="en" dirty="0">
                <a:solidFill>
                  <a:schemeClr val="accent2"/>
                </a:solidFill>
              </a:rPr>
              <a:t>x</a:t>
            </a:r>
            <a:r>
              <a:rPr lang="en-GB" dirty="0">
                <a:solidFill>
                  <a:schemeClr val="accent2"/>
                </a:solidFill>
              </a:rPr>
              <a:t>iv</a:t>
            </a:r>
            <a:r>
              <a:rPr lang="en-GB" dirty="0"/>
              <a:t> builds upon the checks performed at </a:t>
            </a:r>
            <a:r>
              <a:rPr lang="en-GB" dirty="0" err="1">
                <a:solidFill>
                  <a:schemeClr val="tx2"/>
                </a:solidFill>
              </a:rPr>
              <a:t>bioR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>
                <a:solidFill>
                  <a:schemeClr val="tx2"/>
                </a:solidFill>
              </a:rPr>
              <a:t>iv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D01BF-60C5-40D4-A05C-F6E2B513BCB3}"/>
              </a:ext>
            </a:extLst>
          </p:cNvPr>
          <p:cNvSpPr txBox="1"/>
          <p:nvPr/>
        </p:nvSpPr>
        <p:spPr>
          <a:xfrm>
            <a:off x="7296954" y="3292421"/>
            <a:ext cx="222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Escalation 1 – experienced </a:t>
            </a:r>
            <a:b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 editors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1C65F-EB6F-48A4-B44B-EC843125A6EB}"/>
              </a:ext>
            </a:extLst>
          </p:cNvPr>
          <p:cNvSpPr txBox="1"/>
          <p:nvPr/>
        </p:nvSpPr>
        <p:spPr>
          <a:xfrm>
            <a:off x="9212717" y="3292420"/>
            <a:ext cx="1785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Escalation 2 – </a:t>
            </a:r>
            <a:r>
              <a:rPr lang="en-GB" sz="1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1025B-BDC2-4125-9CF4-A09621B8D57A}"/>
              </a:ext>
            </a:extLst>
          </p:cNvPr>
          <p:cNvSpPr txBox="1"/>
          <p:nvPr/>
        </p:nvSpPr>
        <p:spPr>
          <a:xfrm>
            <a:off x="1394937" y="329242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undertakings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08701-7203-48CA-BDB6-28773752C428}"/>
              </a:ext>
            </a:extLst>
          </p:cNvPr>
          <p:cNvSpPr txBox="1"/>
          <p:nvPr/>
        </p:nvSpPr>
        <p:spPr>
          <a:xfrm>
            <a:off x="2933001" y="3296313"/>
            <a:ext cx="153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check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271EE-656C-41C1-BB0E-3A1800F3A1A9}"/>
              </a:ext>
            </a:extLst>
          </p:cNvPr>
          <p:cNvSpPr txBox="1"/>
          <p:nvPr/>
        </p:nvSpPr>
        <p:spPr>
          <a:xfrm>
            <a:off x="4465246" y="3292423"/>
            <a:ext cx="135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CSHL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F997C-F66D-47F8-A1CA-3FBB3B8C26A6}"/>
              </a:ext>
            </a:extLst>
          </p:cNvPr>
          <p:cNvSpPr txBox="1"/>
          <p:nvPr/>
        </p:nvSpPr>
        <p:spPr>
          <a:xfrm>
            <a:off x="5758347" y="3292422"/>
            <a:ext cx="178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 affiliate check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3E72C6-3F18-4408-9983-9F8B4DC39FFD}"/>
              </a:ext>
            </a:extLst>
          </p:cNvPr>
          <p:cNvGrpSpPr/>
          <p:nvPr/>
        </p:nvGrpSpPr>
        <p:grpSpPr>
          <a:xfrm>
            <a:off x="685800" y="2286000"/>
            <a:ext cx="7887399" cy="973752"/>
            <a:chOff x="838200" y="2414266"/>
            <a:chExt cx="7887399" cy="97375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245B8E8D-DD4F-4C70-9E6A-62848906EE25}"/>
                </a:ext>
              </a:extLst>
            </p:cNvPr>
            <p:cNvSpPr/>
            <p:nvPr/>
          </p:nvSpPr>
          <p:spPr>
            <a:xfrm>
              <a:off x="838200" y="2414269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rgbClr val="D5DFFF"/>
            </a:solidFill>
            <a:ln>
              <a:solidFill>
                <a:srgbClr val="D5D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nonsense?</a:t>
              </a: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130A6FA9-29DD-4A64-A6A7-96EE02C9C4C1}"/>
                </a:ext>
              </a:extLst>
            </p:cNvPr>
            <p:cNvSpPr/>
            <p:nvPr/>
          </p:nvSpPr>
          <p:spPr>
            <a:xfrm>
              <a:off x="2300064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</a:t>
              </a:r>
              <a:b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non-science?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5B0EA10-31CE-43A0-BCDD-838CE36982A5}"/>
                </a:ext>
              </a:extLst>
            </p:cNvPr>
            <p:cNvSpPr/>
            <p:nvPr/>
          </p:nvSpPr>
          <p:spPr>
            <a:xfrm>
              <a:off x="3832309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a paper?</a:t>
              </a: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B4570C5-D901-4E91-9CE8-D80E41C15779}"/>
                </a:ext>
              </a:extLst>
            </p:cNvPr>
            <p:cNvSpPr/>
            <p:nvPr/>
          </p:nvSpPr>
          <p:spPr>
            <a:xfrm>
              <a:off x="5364554" y="2414267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research?</a:t>
              </a: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61C02A7-E6BF-4CCC-8FA4-5FFB59A1E70D}"/>
                </a:ext>
              </a:extLst>
            </p:cNvPr>
            <p:cNvSpPr/>
            <p:nvPr/>
          </p:nvSpPr>
          <p:spPr>
            <a:xfrm>
              <a:off x="6896799" y="2414266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plagiarized?</a:t>
              </a:r>
            </a:p>
          </p:txBody>
        </p:sp>
      </p:grp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47818EE0-826C-4DAB-A65C-1ABA59C08488}"/>
              </a:ext>
            </a:extLst>
          </p:cNvPr>
          <p:cNvSpPr/>
          <p:nvPr/>
        </p:nvSpPr>
        <p:spPr>
          <a:xfrm>
            <a:off x="8276644" y="2286000"/>
            <a:ext cx="1828800" cy="973749"/>
          </a:xfrm>
          <a:prstGeom prst="chevron">
            <a:avLst>
              <a:gd name="adj" fmla="val 3160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health threat?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DF57F80-F654-45AD-A035-273AC7E1DD1C}"/>
              </a:ext>
            </a:extLst>
          </p:cNvPr>
          <p:cNvSpPr/>
          <p:nvPr/>
        </p:nvSpPr>
        <p:spPr>
          <a:xfrm>
            <a:off x="9753600" y="2286000"/>
            <a:ext cx="1828800" cy="973749"/>
          </a:xfrm>
          <a:prstGeom prst="chevron">
            <a:avLst>
              <a:gd name="adj" fmla="val 3160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benefit to sharing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now?</a:t>
            </a:r>
            <a:r>
              <a:rPr lang="en-GB" sz="16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4F4BEE6-1459-4067-B3D5-F0C05A18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162CD-84CD-4621-A557-BB92BC796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aseline="30000" dirty="0" err="1"/>
              <a:t>a</a:t>
            </a:r>
            <a:r>
              <a:rPr lang="en-US" dirty="0" err="1"/>
              <a:t>Versus</a:t>
            </a:r>
            <a:r>
              <a:rPr lang="en-US" dirty="0"/>
              <a:t> after peer review</a:t>
            </a:r>
          </a:p>
        </p:txBody>
      </p:sp>
    </p:spTree>
    <p:extLst>
      <p:ext uri="{BB962C8B-B14F-4D97-AF65-F5344CB8AC3E}">
        <p14:creationId xmlns:p14="http://schemas.microsoft.com/office/powerpoint/2010/main" val="139558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5781-8188-4B47-9753-D5CDF25C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are equipped to deal with possible misinformation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5E82-484C-4497-9D7C-1CB740AF1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The retraction occurred before the paper</a:t>
            </a:r>
            <a:br>
              <a:rPr lang="en-GB" sz="2200" dirty="0"/>
            </a:br>
            <a:r>
              <a:rPr lang="en-GB" sz="2200" dirty="0"/>
              <a:t>was covered by a single news outlet </a:t>
            </a:r>
            <a:br>
              <a:rPr lang="en-GB" sz="2200" dirty="0"/>
            </a:br>
            <a:r>
              <a:rPr lang="en-GB" sz="2200" dirty="0"/>
              <a:t>with any reach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BE4CC-0F72-4E54-9D9E-F7F1A86155D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A COVID-19 case study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6E0B3-AC26-4DEF-894E-5B10946D5B94}"/>
              </a:ext>
            </a:extLst>
          </p:cNvPr>
          <p:cNvCxnSpPr>
            <a:cxnSpLocks/>
          </p:cNvCxnSpPr>
          <p:nvPr/>
        </p:nvCxnSpPr>
        <p:spPr>
          <a:xfrm>
            <a:off x="1371063" y="4060746"/>
            <a:ext cx="5831592" cy="210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35">
            <a:extLst>
              <a:ext uri="{FF2B5EF4-FFF2-40B4-BE49-F238E27FC236}">
                <a16:creationId xmlns:a16="http://schemas.microsoft.com/office/drawing/2014/main" id="{6882F76D-F8E4-4E87-BAD0-177C38B8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99326"/>
              </p:ext>
            </p:extLst>
          </p:nvPr>
        </p:nvGraphicFramePr>
        <p:xfrm>
          <a:off x="1371063" y="4210765"/>
          <a:ext cx="583159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563">
                  <a:extLst>
                    <a:ext uri="{9D8B030D-6E8A-4147-A177-3AD203B41FA5}">
                      <a16:colId xmlns:a16="http://schemas.microsoft.com/office/drawing/2014/main" val="3160187190"/>
                    </a:ext>
                  </a:extLst>
                </a:gridCol>
                <a:gridCol w="2904029">
                  <a:extLst>
                    <a:ext uri="{9D8B030D-6E8A-4147-A177-3AD203B41FA5}">
                      <a16:colId xmlns:a16="http://schemas.microsoft.com/office/drawing/2014/main" val="13485354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 January 2020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February 2020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38379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40C9396-89D9-4820-B32E-A610278CD4FB}"/>
              </a:ext>
            </a:extLst>
          </p:cNvPr>
          <p:cNvGrpSpPr/>
          <p:nvPr/>
        </p:nvGrpSpPr>
        <p:grpSpPr>
          <a:xfrm rot="10800000">
            <a:off x="1608921" y="3585913"/>
            <a:ext cx="360000" cy="666593"/>
            <a:chOff x="2907887" y="3542326"/>
            <a:chExt cx="360000" cy="6326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382DBD-6817-411B-8691-DFC6A761833C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316BD9B-6063-4D64-9DFB-A6A9D2B959AE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149ED6B-CEAF-4D9C-A036-C18B91699412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F6C1DC3-3ED4-4D41-A8E1-8D8EEB2F023D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04C0FE3-6DCE-454A-8446-6E8CD1B30DCD}"/>
                </a:ext>
              </a:extLst>
            </p:cNvPr>
            <p:cNvGrpSpPr/>
            <p:nvPr/>
          </p:nvGrpSpPr>
          <p:grpSpPr>
            <a:xfrm>
              <a:off x="3027449" y="3733126"/>
              <a:ext cx="108000" cy="441879"/>
              <a:chOff x="3013199" y="4000104"/>
              <a:chExt cx="108000" cy="44187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C486893-BB05-41FA-88ED-F04282AC8F86}"/>
                  </a:ext>
                </a:extLst>
              </p:cNvPr>
              <p:cNvSpPr/>
              <p:nvPr/>
            </p:nvSpPr>
            <p:spPr>
              <a:xfrm>
                <a:off x="3013199" y="4333983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688978A-1B5B-4E7E-9F96-FB490CCFFF9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67199" y="4000104"/>
                <a:ext cx="0" cy="33387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40CA24-71F6-4C79-89DA-1AF819BB6930}"/>
              </a:ext>
            </a:extLst>
          </p:cNvPr>
          <p:cNvSpPr txBox="1"/>
          <p:nvPr/>
        </p:nvSpPr>
        <p:spPr>
          <a:xfrm>
            <a:off x="672819" y="2923590"/>
            <a:ext cx="223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Preprint posted on </a:t>
            </a:r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FBB6FF-A883-4AD0-A355-13EEE374B593}"/>
              </a:ext>
            </a:extLst>
          </p:cNvPr>
          <p:cNvGrpSpPr/>
          <p:nvPr/>
        </p:nvGrpSpPr>
        <p:grpSpPr>
          <a:xfrm rot="10800000">
            <a:off x="4271823" y="2934092"/>
            <a:ext cx="360000" cy="1318408"/>
            <a:chOff x="2907887" y="3542326"/>
            <a:chExt cx="360000" cy="12513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108AE6B-A0D6-4B73-BC28-1AB28DCB2D66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1FF0742-20CC-4BD3-9FFE-BF4EA6D1162A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ED8968E-0F44-41FF-8CB5-45202643810C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A22387-AB9D-4B41-8620-12521DD154B9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8855D-A8CE-4563-902E-B354B86B97D2}"/>
                </a:ext>
              </a:extLst>
            </p:cNvPr>
            <p:cNvGrpSpPr/>
            <p:nvPr/>
          </p:nvGrpSpPr>
          <p:grpSpPr>
            <a:xfrm>
              <a:off x="3033888" y="3733126"/>
              <a:ext cx="108000" cy="1060530"/>
              <a:chOff x="3019638" y="4000104"/>
              <a:chExt cx="108000" cy="106053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2DD41C-B302-4ECA-B685-4FED9179DDD9}"/>
                  </a:ext>
                </a:extLst>
              </p:cNvPr>
              <p:cNvSpPr/>
              <p:nvPr/>
            </p:nvSpPr>
            <p:spPr>
              <a:xfrm>
                <a:off x="3019638" y="4952634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15E7D1-F829-4A94-B456-8CDA43BFA34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073638" y="4000104"/>
                <a:ext cx="0" cy="96993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54E5B0-47DC-4274-A2BD-6DBD65074B85}"/>
              </a:ext>
            </a:extLst>
          </p:cNvPr>
          <p:cNvSpPr txBox="1"/>
          <p:nvPr/>
        </p:nvSpPr>
        <p:spPr>
          <a:xfrm>
            <a:off x="2864085" y="2209800"/>
            <a:ext cx="317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placed a warning on all coronavirus papers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A68659-FF70-46B8-972E-DC98EFDB9EE4}"/>
              </a:ext>
            </a:extLst>
          </p:cNvPr>
          <p:cNvSpPr txBox="1"/>
          <p:nvPr/>
        </p:nvSpPr>
        <p:spPr>
          <a:xfrm>
            <a:off x="5587084" y="2859292"/>
            <a:ext cx="2185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 retraction from </a:t>
            </a:r>
            <a:r>
              <a:rPr lang="en-GB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C09026-14B7-4F49-9AC6-3C69463A4521}"/>
              </a:ext>
            </a:extLst>
          </p:cNvPr>
          <p:cNvGrpSpPr/>
          <p:nvPr/>
        </p:nvGrpSpPr>
        <p:grpSpPr>
          <a:xfrm rot="10800000">
            <a:off x="6493305" y="3526709"/>
            <a:ext cx="360000" cy="666593"/>
            <a:chOff x="2907887" y="3542326"/>
            <a:chExt cx="360000" cy="6326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67448A-5752-4E93-BF0B-FDB555420BD3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37C9381-88C7-45A3-9395-7A40020A7DF2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B66AE3F-71CC-407B-994A-94952AC6AE64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58C00E5-A47C-4B64-AA2B-2DA22F5D3CF0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4AF544-88E9-40A3-8893-8841AEE753B1}"/>
                </a:ext>
              </a:extLst>
            </p:cNvPr>
            <p:cNvGrpSpPr/>
            <p:nvPr/>
          </p:nvGrpSpPr>
          <p:grpSpPr>
            <a:xfrm>
              <a:off x="3027449" y="3733126"/>
              <a:ext cx="108000" cy="441879"/>
              <a:chOff x="3013199" y="4000104"/>
              <a:chExt cx="108000" cy="44187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6F6AF09-4A9C-4E21-9ACA-265440B09BE1}"/>
                  </a:ext>
                </a:extLst>
              </p:cNvPr>
              <p:cNvSpPr/>
              <p:nvPr/>
            </p:nvSpPr>
            <p:spPr>
              <a:xfrm>
                <a:off x="3013199" y="43339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C46E00-E9C8-4588-8389-98852A24F08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67199" y="4000104"/>
                <a:ext cx="0" cy="333876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C480DB0-5F27-445D-826D-5425D80C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14" y="2216202"/>
            <a:ext cx="3559786" cy="2771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A96D46-F434-4F6D-ADF7-B3A0C943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808" y="4683126"/>
            <a:ext cx="5831592" cy="1435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282A422-2DCC-4371-B2EC-2BACC9B2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5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5318-8F6F-4855-BCDF-88363E9C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Preprints come with a bold disclaimer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5C227-4CE1-408B-9F55-8B27C6EC602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Preprints provide an opportunity for scientific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72736-8A0B-476C-A06E-641D7376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2482762"/>
            <a:ext cx="5333999" cy="337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4A488-EEFF-4016-B2DE-DD105EC33419}"/>
              </a:ext>
            </a:extLst>
          </p:cNvPr>
          <p:cNvSpPr txBox="1"/>
          <p:nvPr/>
        </p:nvSpPr>
        <p:spPr>
          <a:xfrm>
            <a:off x="6477000" y="2193391"/>
            <a:ext cx="50705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 should therefore be aware that articles on </a:t>
            </a:r>
            <a:r>
              <a:rPr lang="en-GB" i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not been finalized 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authors,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contain errors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report information that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not yet been accepted or endorsed in any way by the scientific or medical community</a:t>
            </a: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en-GB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 journalists 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individuals who report on medical research to the general public to consider this when discussing work that appears on </a:t>
            </a:r>
            <a:r>
              <a:rPr lang="en-GB" i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preprints and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 that it has yet to be evaluated by the medical community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information presented may be erroneous</a:t>
            </a: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4048B-9906-4C69-927E-4C5496BD2F01}"/>
              </a:ext>
            </a:extLst>
          </p:cNvPr>
          <p:cNvSpPr/>
          <p:nvPr/>
        </p:nvSpPr>
        <p:spPr>
          <a:xfrm>
            <a:off x="762001" y="5319802"/>
            <a:ext cx="5333998" cy="5334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0EE4B-6AE6-4A1F-9060-9EF49376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9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F7F5-F01A-429A-96E9-3DA562CA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</a:t>
            </a:r>
            <a:r>
              <a:rPr lang="en-GB" dirty="0" err="1"/>
              <a:t>medR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/>
              <a:t>iv by pharma was low in the </a:t>
            </a:r>
            <a:br>
              <a:rPr lang="en-GB" dirty="0"/>
            </a:br>
            <a:r>
              <a:rPr lang="en-GB" dirty="0"/>
              <a:t>6-months after launch</a:t>
            </a:r>
            <a:r>
              <a:rPr lang="en-GB" baseline="30000" dirty="0"/>
              <a:t>1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92074-B9F7-4E6F-9858-ADFFEF596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D3D0A36C-E779-48A5-94CB-6B5C616872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preprints screened, only </a:t>
            </a: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(7%)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stated funding from pharma</a:t>
            </a:r>
          </a:p>
          <a:p>
            <a:pPr marL="0" indent="0">
              <a:buNone/>
            </a:pPr>
            <a:endParaRPr lang="en-GB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 </a:t>
            </a: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(50%)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a pharma-affiliated author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(23%)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described trials registered on ClinicalTrials.gov, including one phase 4 RCT</a:t>
            </a:r>
          </a:p>
          <a:p>
            <a:pPr marL="0" indent="0">
              <a:buNone/>
            </a:pPr>
            <a:endParaRPr lang="en-GB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E9BEB6E4-A1D3-434A-8359-029320CBD3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RCT, randomized clinical trial</a:t>
            </a:r>
          </a:p>
          <a:p>
            <a:r>
              <a:rPr lang="en-US" baseline="30000" dirty="0"/>
              <a:t>1</a:t>
            </a:r>
            <a:r>
              <a:rPr lang="en-US" dirty="0"/>
              <a:t>Jolly L and Booth M. </a:t>
            </a:r>
            <a:r>
              <a:rPr lang="en-GB" dirty="0"/>
              <a:t>Industry-sponsored research on the preprint server </a:t>
            </a:r>
            <a:r>
              <a:rPr lang="en-GB" dirty="0" err="1"/>
              <a:t>medRxiv</a:t>
            </a:r>
            <a:r>
              <a:rPr lang="en-GB" dirty="0"/>
              <a:t>: the first 6 months. Presented at the 16th Annual Meeting of ISMPP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085BDC-5F07-4D79-9071-AF53D880CE46}"/>
              </a:ext>
            </a:extLst>
          </p:cNvPr>
          <p:cNvGrpSpPr/>
          <p:nvPr/>
        </p:nvGrpSpPr>
        <p:grpSpPr>
          <a:xfrm>
            <a:off x="685800" y="2261050"/>
            <a:ext cx="1878005" cy="1625150"/>
            <a:chOff x="618460" y="2454274"/>
            <a:chExt cx="3600000" cy="3600000"/>
          </a:xfrm>
        </p:grpSpPr>
        <p:pic>
          <p:nvPicPr>
            <p:cNvPr id="6" name="Content Placeholder 6" descr="Document">
              <a:extLst>
                <a:ext uri="{FF2B5EF4-FFF2-40B4-BE49-F238E27FC236}">
                  <a16:creationId xmlns:a16="http://schemas.microsoft.com/office/drawing/2014/main" id="{BBED13C9-A9F0-4AAF-B1FD-90DC24CE43B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791" b="6867"/>
            <a:stretch/>
          </p:blipFill>
          <p:spPr>
            <a:xfrm>
              <a:off x="618460" y="2454274"/>
              <a:ext cx="3600000" cy="3600000"/>
            </a:xfrm>
            <a:prstGeom prst="rect">
              <a:avLst/>
            </a:prstGeom>
          </p:spPr>
        </p:pic>
        <p:pic>
          <p:nvPicPr>
            <p:cNvPr id="7" name="Content Placeholder 6" descr="Document">
              <a:extLst>
                <a:ext uri="{FF2B5EF4-FFF2-40B4-BE49-F238E27FC236}">
                  <a16:creationId xmlns:a16="http://schemas.microsoft.com/office/drawing/2014/main" id="{80186D3A-34B6-401C-8124-B98CEAF85C8F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86951" b="6867"/>
            <a:stretch/>
          </p:blipFill>
          <p:spPr>
            <a:xfrm>
              <a:off x="618460" y="5796516"/>
              <a:ext cx="3600000" cy="25775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589A3F-2EF2-42A3-BCE7-94998AB1A689}"/>
              </a:ext>
            </a:extLst>
          </p:cNvPr>
          <p:cNvGrpSpPr/>
          <p:nvPr/>
        </p:nvGrpSpPr>
        <p:grpSpPr>
          <a:xfrm>
            <a:off x="681316" y="4405220"/>
            <a:ext cx="1878005" cy="1697598"/>
            <a:chOff x="4218460" y="4132881"/>
            <a:chExt cx="2074354" cy="1800000"/>
          </a:xfrm>
        </p:grpSpPr>
        <p:pic>
          <p:nvPicPr>
            <p:cNvPr id="5" name="Content Placeholder 36" descr="Medicine">
              <a:extLst>
                <a:ext uri="{FF2B5EF4-FFF2-40B4-BE49-F238E27FC236}">
                  <a16:creationId xmlns:a16="http://schemas.microsoft.com/office/drawing/2014/main" id="{08AB5A4A-00A8-40FC-9078-3BC4547A5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665" b="5380"/>
            <a:stretch/>
          </p:blipFill>
          <p:spPr>
            <a:xfrm>
              <a:off x="4222814" y="4132881"/>
              <a:ext cx="2070000" cy="1800000"/>
            </a:xfrm>
            <a:prstGeom prst="rect">
              <a:avLst/>
            </a:prstGeom>
          </p:spPr>
        </p:pic>
        <p:pic>
          <p:nvPicPr>
            <p:cNvPr id="9" name="Content Placeholder 36" descr="Medicine">
              <a:extLst>
                <a:ext uri="{FF2B5EF4-FFF2-40B4-BE49-F238E27FC236}">
                  <a16:creationId xmlns:a16="http://schemas.microsoft.com/office/drawing/2014/main" id="{A27EA097-318E-4DC1-B563-C711F106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73051" b="5380"/>
            <a:stretch/>
          </p:blipFill>
          <p:spPr>
            <a:xfrm>
              <a:off x="4218460" y="5486401"/>
              <a:ext cx="2070000" cy="44648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891727-C23D-4914-973F-230E56954EDD}"/>
              </a:ext>
            </a:extLst>
          </p:cNvPr>
          <p:cNvGrpSpPr/>
          <p:nvPr/>
        </p:nvGrpSpPr>
        <p:grpSpPr>
          <a:xfrm>
            <a:off x="3657600" y="3200400"/>
            <a:ext cx="2057400" cy="1371600"/>
            <a:chOff x="9220200" y="2209800"/>
            <a:chExt cx="2057400" cy="1371600"/>
          </a:xfrm>
        </p:grpSpPr>
        <p:pic>
          <p:nvPicPr>
            <p:cNvPr id="10" name="Content Placeholder 23" descr="Users">
              <a:extLst>
                <a:ext uri="{FF2B5EF4-FFF2-40B4-BE49-F238E27FC236}">
                  <a16:creationId xmlns:a16="http://schemas.microsoft.com/office/drawing/2014/main" id="{BE3C6973-BF1B-4C85-AC46-CE5AB7985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841" t="17458" r="2884" b="19692"/>
            <a:stretch/>
          </p:blipFill>
          <p:spPr>
            <a:xfrm>
              <a:off x="9220200" y="2209800"/>
              <a:ext cx="2057400" cy="1371600"/>
            </a:xfrm>
            <a:prstGeom prst="rect">
              <a:avLst/>
            </a:prstGeom>
          </p:spPr>
        </p:pic>
        <p:pic>
          <p:nvPicPr>
            <p:cNvPr id="14" name="Content Placeholder 23" descr="Users">
              <a:extLst>
                <a:ext uri="{FF2B5EF4-FFF2-40B4-BE49-F238E27FC236}">
                  <a16:creationId xmlns:a16="http://schemas.microsoft.com/office/drawing/2014/main" id="{4FE3A2AC-6D5B-458F-B353-A8474A1A6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48232" t="17458" r="2884" b="19692"/>
            <a:stretch/>
          </p:blipFill>
          <p:spPr>
            <a:xfrm>
              <a:off x="10210800" y="2209800"/>
              <a:ext cx="1066800" cy="1371600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EBB80C-D78B-428E-9419-D302F0E9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9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7B1C3D14-A33D-4005-975C-B3426AE7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research should be shared as a preprint?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553CC6-4936-4F13-B907-72F5D83066B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Has COVID-19 changed this?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F0A86F-2F1F-415D-B510-406130D49711}"/>
              </a:ext>
            </a:extLst>
          </p:cNvPr>
          <p:cNvGrpSpPr/>
          <p:nvPr/>
        </p:nvGrpSpPr>
        <p:grpSpPr>
          <a:xfrm>
            <a:off x="1143000" y="2286000"/>
            <a:ext cx="10111219" cy="2051819"/>
            <a:chOff x="1189200" y="2440283"/>
            <a:chExt cx="10429372" cy="20518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53E13D-8005-44B2-8E46-EE3FA58A2CF1}"/>
                </a:ext>
              </a:extLst>
            </p:cNvPr>
            <p:cNvGrpSpPr/>
            <p:nvPr/>
          </p:nvGrpSpPr>
          <p:grpSpPr>
            <a:xfrm>
              <a:off x="1275409" y="2440283"/>
              <a:ext cx="9848948" cy="533389"/>
              <a:chOff x="1275409" y="2751179"/>
              <a:chExt cx="9848948" cy="533389"/>
            </a:xfrm>
          </p:grpSpPr>
          <p:sp>
            <p:nvSpPr>
              <p:cNvPr id="21" name="Left Bracket 20">
                <a:extLst>
                  <a:ext uri="{FF2B5EF4-FFF2-40B4-BE49-F238E27FC236}">
                    <a16:creationId xmlns:a16="http://schemas.microsoft.com/office/drawing/2014/main" id="{349C8873-7C49-4CF2-819A-B651124C7377}"/>
                  </a:ext>
                </a:extLst>
              </p:cNvPr>
              <p:cNvSpPr/>
              <p:nvPr/>
            </p:nvSpPr>
            <p:spPr>
              <a:xfrm rot="5400000">
                <a:off x="2799111" y="1612713"/>
                <a:ext cx="148148" cy="3195552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469D4202-C2A6-4DDE-B1E3-B8F1F4B810C7}"/>
                  </a:ext>
                </a:extLst>
              </p:cNvPr>
              <p:cNvSpPr/>
              <p:nvPr/>
            </p:nvSpPr>
            <p:spPr>
              <a:xfrm rot="5400000">
                <a:off x="6143698" y="1587507"/>
                <a:ext cx="148154" cy="3245967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Left Bracket 22">
                <a:extLst>
                  <a:ext uri="{FF2B5EF4-FFF2-40B4-BE49-F238E27FC236}">
                    <a16:creationId xmlns:a16="http://schemas.microsoft.com/office/drawing/2014/main" id="{A44F6E60-BE25-4343-810F-309CD659EB16}"/>
                  </a:ext>
                </a:extLst>
              </p:cNvPr>
              <p:cNvSpPr/>
              <p:nvPr/>
            </p:nvSpPr>
            <p:spPr>
              <a:xfrm rot="5400000">
                <a:off x="9477638" y="1623366"/>
                <a:ext cx="133672" cy="3159767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ADD131-4853-40CF-B9B6-4E1A5A6D800A}"/>
                  </a:ext>
                </a:extLst>
              </p:cNvPr>
              <p:cNvSpPr txBox="1"/>
              <p:nvPr/>
            </p:nvSpPr>
            <p:spPr>
              <a:xfrm>
                <a:off x="1566284" y="2752746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Real-world evidence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46B6FF-1904-4036-92AC-653C6F55A83D}"/>
                  </a:ext>
                </a:extLst>
              </p:cNvPr>
              <p:cNvSpPr txBox="1"/>
              <p:nvPr/>
            </p:nvSpPr>
            <p:spPr>
              <a:xfrm>
                <a:off x="4827353" y="2751179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Preclinical research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F4258-1897-4A01-9C7F-A4F3D794FCB3}"/>
                  </a:ext>
                </a:extLst>
              </p:cNvPr>
              <p:cNvSpPr txBox="1"/>
              <p:nvPr/>
            </p:nvSpPr>
            <p:spPr>
              <a:xfrm>
                <a:off x="8088422" y="2751179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research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898E57-3BDC-4C8C-90AA-761CC6062937}"/>
                </a:ext>
              </a:extLst>
            </p:cNvPr>
            <p:cNvSpPr txBox="1"/>
            <p:nvPr/>
          </p:nvSpPr>
          <p:spPr>
            <a:xfrm>
              <a:off x="8914235" y="4083367"/>
              <a:ext cx="2704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Off-label clinical trial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104D6B-AB5D-4D17-8596-CFF0B416E9A1}"/>
                </a:ext>
              </a:extLst>
            </p:cNvPr>
            <p:cNvSpPr txBox="1"/>
            <p:nvPr/>
          </p:nvSpPr>
          <p:spPr>
            <a:xfrm>
              <a:off x="1189200" y="3043533"/>
              <a:ext cx="2358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 validation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51311-2AA5-430A-968A-CC3BB1C10B22}"/>
                </a:ext>
              </a:extLst>
            </p:cNvPr>
            <p:cNvSpPr txBox="1"/>
            <p:nvPr/>
          </p:nvSpPr>
          <p:spPr>
            <a:xfrm>
              <a:off x="4838657" y="3568153"/>
              <a:ext cx="2896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vitro</a:t>
              </a:r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/animal studies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8B84DE-963C-4B05-81AB-89026F36A282}"/>
                </a:ext>
              </a:extLst>
            </p:cNvPr>
            <p:cNvSpPr txBox="1"/>
            <p:nvPr/>
          </p:nvSpPr>
          <p:spPr>
            <a:xfrm>
              <a:off x="8004777" y="3049246"/>
              <a:ext cx="3384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Unapproved drug trial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327BB7-DFE0-476F-9751-B779374E28EA}"/>
                </a:ext>
              </a:extLst>
            </p:cNvPr>
            <p:cNvSpPr txBox="1"/>
            <p:nvPr/>
          </p:nvSpPr>
          <p:spPr>
            <a:xfrm>
              <a:off x="8567826" y="3568153"/>
              <a:ext cx="2896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Label-extension trial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76162C-3C89-4ECA-AEE1-724E9AD2DB58}"/>
                </a:ext>
              </a:extLst>
            </p:cNvPr>
            <p:cNvSpPr txBox="1"/>
            <p:nvPr/>
          </p:nvSpPr>
          <p:spPr>
            <a:xfrm>
              <a:off x="1576185" y="3565141"/>
              <a:ext cx="3494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Burden of illness study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45D57E-51DA-429E-A916-529F13E16FEE}"/>
                </a:ext>
              </a:extLst>
            </p:cNvPr>
            <p:cNvSpPr txBox="1"/>
            <p:nvPr/>
          </p:nvSpPr>
          <p:spPr>
            <a:xfrm>
              <a:off x="4664546" y="4091992"/>
              <a:ext cx="3682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Assay/diagnostic validation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CAC509-11BE-4D73-AD5C-703068389E52}"/>
                </a:ext>
              </a:extLst>
            </p:cNvPr>
            <p:cNvSpPr txBox="1"/>
            <p:nvPr/>
          </p:nvSpPr>
          <p:spPr>
            <a:xfrm>
              <a:off x="2697050" y="4086749"/>
              <a:ext cx="1870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Epidemiology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174A64-39A2-4C84-A4B8-065DE8600982}"/>
              </a:ext>
            </a:extLst>
          </p:cNvPr>
          <p:cNvSpPr txBox="1"/>
          <p:nvPr/>
        </p:nvSpPr>
        <p:spPr>
          <a:xfrm>
            <a:off x="3505200" y="5703342"/>
            <a:ext cx="802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over 90% of research be made available as a preprint?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31C1-00B3-4CB8-9E5A-ED6C33743E0D}"/>
              </a:ext>
            </a:extLst>
          </p:cNvPr>
          <p:cNvSpPr txBox="1"/>
          <p:nvPr/>
        </p:nvSpPr>
        <p:spPr>
          <a:xfrm>
            <a:off x="1421957" y="5080966"/>
            <a:ext cx="401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that can be preprinted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C46647-84C6-4118-BD1E-3AE1078543A8}"/>
              </a:ext>
            </a:extLst>
          </p:cNvPr>
          <p:cNvSpPr txBox="1"/>
          <p:nvPr/>
        </p:nvSpPr>
        <p:spPr>
          <a:xfrm>
            <a:off x="7146479" y="507796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that cannot be preprinted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25EC67B5-E053-4055-8B7B-24427935540E}"/>
              </a:ext>
            </a:extLst>
          </p:cNvPr>
          <p:cNvSpPr/>
          <p:nvPr/>
        </p:nvSpPr>
        <p:spPr>
          <a:xfrm>
            <a:off x="1104185" y="4517256"/>
            <a:ext cx="10000605" cy="338225"/>
          </a:xfrm>
          <a:prstGeom prst="flowChartAlternateProcess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92D050"/>
                </a:gs>
                <a:gs pos="5000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D3076761-824E-4B71-BD67-64283E0D3891}"/>
              </a:ext>
            </a:extLst>
          </p:cNvPr>
          <p:cNvSpPr/>
          <p:nvPr/>
        </p:nvSpPr>
        <p:spPr>
          <a:xfrm rot="5400000">
            <a:off x="9178840" y="4564626"/>
            <a:ext cx="722330" cy="321316"/>
          </a:xfrm>
          <a:prstGeom prst="homePlat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ooter Placeholder 29">
            <a:extLst>
              <a:ext uri="{FF2B5EF4-FFF2-40B4-BE49-F238E27FC236}">
                <a16:creationId xmlns:a16="http://schemas.microsoft.com/office/drawing/2014/main" id="{9B39DF79-15BC-4744-BC98-32BB3884E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US" dirty="0"/>
              <a:t>PRO, patient-reported outcome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B38EE-B05D-4925-89F8-1AE550E1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84B13D-D6EF-4FBC-809A-EEB533F6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 for preprints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364E8-F2FA-4915-A8CA-34A223F00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1053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Educational resources</a:t>
            </a:r>
          </a:p>
          <a:p>
            <a:r>
              <a:rPr lang="en-GB" dirty="0">
                <a:hlinkClick r:id="rId2"/>
              </a:rPr>
              <a:t>https://www.annaclemens.com/blog/downsides-publishing-preprint</a:t>
            </a:r>
            <a:endParaRPr lang="en-GB" dirty="0"/>
          </a:p>
          <a:p>
            <a:r>
              <a:rPr lang="en-GB" dirty="0">
                <a:hlinkClick r:id="rId3"/>
              </a:rPr>
              <a:t>https://asapbio.org/preprint-info</a:t>
            </a:r>
            <a:endParaRPr lang="en-GB" dirty="0"/>
          </a:p>
          <a:p>
            <a:r>
              <a:rPr lang="en-GB" dirty="0">
                <a:hlinkClick r:id="rId4"/>
              </a:rPr>
              <a:t>https://publicationethics.org/resources/discussion-documents/preprints</a:t>
            </a:r>
            <a:endParaRPr lang="en-GB" dirty="0"/>
          </a:p>
          <a:p>
            <a:r>
              <a:rPr lang="en-GB" dirty="0">
                <a:hlinkClick r:id="rId5"/>
              </a:rPr>
              <a:t>https://www.slideshare.net/BaltimoreNISO/inglis-preprints-in-biology-and-medicine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Research</a:t>
            </a:r>
          </a:p>
          <a:p>
            <a:r>
              <a:rPr lang="en-GB" dirty="0"/>
              <a:t>Anderson KR. bioRxiv [Preprint]. 2020. </a:t>
            </a:r>
            <a:r>
              <a:rPr lang="en-GB" dirty="0">
                <a:hlinkClick r:id="rId6"/>
              </a:rPr>
              <a:t>https://doi:10.1002/leap.1265</a:t>
            </a:r>
            <a:r>
              <a:rPr lang="en-GB" dirty="0"/>
              <a:t> (Accessed 11 January 2021)</a:t>
            </a:r>
          </a:p>
          <a:p>
            <a:r>
              <a:rPr lang="en-GB" dirty="0"/>
              <a:t>Carneiro C, Queiroz V </a:t>
            </a:r>
            <a:r>
              <a:rPr lang="en-GB" i="1" dirty="0"/>
              <a:t>et al. </a:t>
            </a:r>
            <a:r>
              <a:rPr lang="en-GB" dirty="0" err="1"/>
              <a:t>bioRxiv</a:t>
            </a:r>
            <a:r>
              <a:rPr lang="en-GB" dirty="0"/>
              <a:t> [Preprint]. 2020. </a:t>
            </a:r>
            <a:r>
              <a:rPr lang="en-GB" dirty="0">
                <a:hlinkClick r:id="rId7"/>
              </a:rPr>
              <a:t>https://doi.org/10.1101/581892</a:t>
            </a:r>
            <a:r>
              <a:rPr lang="en-GB" dirty="0"/>
              <a:t> (Accessed 11 January 2021)</a:t>
            </a:r>
          </a:p>
          <a:p>
            <a:r>
              <a:rPr lang="en-GB" dirty="0"/>
              <a:t>Fraser N, </a:t>
            </a:r>
            <a:r>
              <a:rPr lang="en-GB" dirty="0" err="1"/>
              <a:t>Momeni</a:t>
            </a:r>
            <a:r>
              <a:rPr lang="en-GB" dirty="0"/>
              <a:t> F </a:t>
            </a:r>
            <a:r>
              <a:rPr lang="en-GB" i="1" dirty="0"/>
              <a:t>et al. Quantitative Science Studies </a:t>
            </a:r>
            <a:r>
              <a:rPr lang="en-GB" dirty="0"/>
              <a:t>2020;1:618–38</a:t>
            </a:r>
          </a:p>
          <a:p>
            <a:r>
              <a:rPr lang="en-GB" dirty="0" err="1"/>
              <a:t>Karalian</a:t>
            </a:r>
            <a:r>
              <a:rPr lang="en-GB" dirty="0"/>
              <a:t> A, Jolly L and Booth M</a:t>
            </a:r>
            <a:r>
              <a:rPr lang="en-GB" sz="2100" dirty="0"/>
              <a:t>. </a:t>
            </a:r>
            <a:r>
              <a:rPr lang="en-GB" sz="21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Curr</a:t>
            </a:r>
            <a:r>
              <a:rPr lang="en-GB" sz="2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Med Res </a:t>
            </a:r>
            <a:r>
              <a:rPr lang="en-GB" sz="21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Opin</a:t>
            </a:r>
            <a:r>
              <a:rPr lang="en-GB" sz="2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2020;36 </a:t>
            </a:r>
            <a:r>
              <a:rPr lang="en-GB" sz="2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Suppl</a:t>
            </a:r>
            <a:r>
              <a:rPr lang="en-GB" sz="2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1:S11</a:t>
            </a:r>
            <a:endParaRPr lang="en-GB" sz="2100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Preprints and COVID-19</a:t>
            </a:r>
          </a:p>
          <a:p>
            <a:r>
              <a:rPr lang="en-GB" dirty="0"/>
              <a:t>Fraser N, Brierley L </a:t>
            </a:r>
            <a:r>
              <a:rPr lang="en-GB" i="1" dirty="0"/>
              <a:t>et al</a:t>
            </a:r>
            <a:r>
              <a:rPr lang="en-GB" dirty="0"/>
              <a:t>. </a:t>
            </a:r>
            <a:r>
              <a:rPr lang="en-GB" dirty="0" err="1"/>
              <a:t>bioRxiv</a:t>
            </a:r>
            <a:r>
              <a:rPr lang="en-GB" dirty="0"/>
              <a:t> [Preprint]. 2020. </a:t>
            </a:r>
            <a:r>
              <a:rPr lang="en-GB" dirty="0">
                <a:hlinkClick r:id="rId8"/>
              </a:rPr>
              <a:t>https://doi.org/10.1101/2020.05.22.111294</a:t>
            </a:r>
            <a:r>
              <a:rPr lang="en-GB" dirty="0"/>
              <a:t> (Accessed 11 January 2021)</a:t>
            </a:r>
          </a:p>
          <a:p>
            <a:r>
              <a:rPr lang="en-GB" dirty="0"/>
              <a:t>Majumder, </a:t>
            </a:r>
            <a:r>
              <a:rPr lang="en-GB" dirty="0" err="1"/>
              <a:t>Maimuna</a:t>
            </a:r>
            <a:r>
              <a:rPr lang="en-GB" dirty="0"/>
              <a:t> S </a:t>
            </a:r>
            <a:r>
              <a:rPr lang="en-GB" i="1" dirty="0"/>
              <a:t>et al</a:t>
            </a:r>
            <a:r>
              <a:rPr lang="en-GB" dirty="0"/>
              <a:t>. </a:t>
            </a:r>
            <a:r>
              <a:rPr lang="en-GB" i="1" dirty="0"/>
              <a:t>Lancet Glob Health </a:t>
            </a:r>
            <a:r>
              <a:rPr lang="en-GB" dirty="0"/>
              <a:t>2020;</a:t>
            </a:r>
            <a:r>
              <a:rPr lang="en-GB" i="1" dirty="0"/>
              <a:t> </a:t>
            </a:r>
            <a:r>
              <a:rPr lang="en-GB" dirty="0"/>
              <a:t>8:627–30</a:t>
            </a:r>
          </a:p>
          <a:p>
            <a:r>
              <a:rPr lang="en-GB" dirty="0">
                <a:hlinkClick r:id="rId9"/>
              </a:rPr>
              <a:t>https://www.nature.com/articles/d41586-020-01394-6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An industry viewpoint</a:t>
            </a:r>
          </a:p>
          <a:p>
            <a:r>
              <a:rPr lang="en-GB" sz="2100" dirty="0"/>
              <a:t>AMWA-EMWA-ISMPP joint position statement on medical publications, preprints, and peer review. </a:t>
            </a:r>
            <a:r>
              <a:rPr lang="en-GB" sz="2100" i="1" dirty="0"/>
              <a:t>Current Medical Research and Opinion</a:t>
            </a:r>
            <a:r>
              <a:rPr lang="en-GB" cap="all" dirty="0">
                <a:solidFill>
                  <a:srgbClr val="000000"/>
                </a:solidFill>
              </a:rPr>
              <a:t> </a:t>
            </a:r>
            <a:r>
              <a:rPr lang="en-GB" sz="2000" b="0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2021;37(5):861</a:t>
            </a:r>
            <a:r>
              <a:rPr lang="en-GB" dirty="0"/>
              <a:t>–</a:t>
            </a:r>
            <a:r>
              <a:rPr lang="en-GB" sz="2000" b="0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866</a:t>
            </a:r>
            <a:r>
              <a:rPr lang="en-GB" sz="2100" dirty="0"/>
              <a:t> </a:t>
            </a:r>
            <a:r>
              <a:rPr lang="en-GB" sz="21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https://doi.org/10.1080/03007995.2021.1900365</a:t>
            </a:r>
            <a:endParaRPr lang="en-GB" sz="2100" dirty="0"/>
          </a:p>
          <a:p>
            <a:endParaRPr lang="en-GB" sz="21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372BCC9-2F17-46F0-B15F-D12D379A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396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/>
              <a:pPr algn="ct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1742C9-7A4D-4147-9E11-32A03CD18419}"/>
              </a:ext>
            </a:extLst>
          </p:cNvPr>
          <p:cNvSpPr txBox="1"/>
          <p:nvPr/>
        </p:nvSpPr>
        <p:spPr>
          <a:xfrm>
            <a:off x="2514600" y="2559021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preprint is a version of a scientific manuscript posted to a public server </a:t>
            </a:r>
            <a:b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formal peer review and publication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BE106B-90B7-4F04-8B2B-39682C1758F6}"/>
              </a:ext>
            </a:extLst>
          </p:cNvPr>
          <p:cNvCxnSpPr/>
          <p:nvPr/>
        </p:nvCxnSpPr>
        <p:spPr>
          <a:xfrm>
            <a:off x="4343400" y="2057400"/>
            <a:ext cx="31242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AA7CFC-A450-44B8-AC3A-BCFA139F9387}"/>
              </a:ext>
            </a:extLst>
          </p:cNvPr>
          <p:cNvCxnSpPr/>
          <p:nvPr/>
        </p:nvCxnSpPr>
        <p:spPr>
          <a:xfrm>
            <a:off x="4343400" y="4419600"/>
            <a:ext cx="31242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ED9B-3A6F-49F3-A5A3-51F05B98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5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3483-1138-4674-A583-B1367277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274638"/>
            <a:ext cx="8686800" cy="1143000"/>
          </a:xfrm>
        </p:spPr>
        <p:txBody>
          <a:bodyPr/>
          <a:lstStyle/>
          <a:p>
            <a:r>
              <a:rPr lang="en-GB" dirty="0"/>
              <a:t>Popular preprint servers for the health sciences</a:t>
            </a:r>
          </a:p>
        </p:txBody>
      </p:sp>
      <p:pic>
        <p:nvPicPr>
          <p:cNvPr id="18" name="Content Placeholder 1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180AD358-30E8-4DDD-BCAF-292CC6868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09" b="44455"/>
          <a:stretch/>
        </p:blipFill>
        <p:spPr>
          <a:xfrm>
            <a:off x="609600" y="3687763"/>
            <a:ext cx="10972800" cy="24384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71E6570-B50E-410B-8576-E0CFB247BD52}"/>
              </a:ext>
            </a:extLst>
          </p:cNvPr>
          <p:cNvSpPr/>
          <p:nvPr/>
        </p:nvSpPr>
        <p:spPr>
          <a:xfrm>
            <a:off x="609600" y="1600201"/>
            <a:ext cx="4648200" cy="1981198"/>
          </a:xfrm>
          <a:prstGeom prst="wedgeRectCallout">
            <a:avLst>
              <a:gd name="adj1" fmla="val -7917"/>
              <a:gd name="adj2" fmla="val 6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need a preprint server that assigns a DOI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 material and performs author checks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B6ABA6-C75A-476F-BA93-B758FAEED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0" t="3387" r="3246" b="35293"/>
          <a:stretch/>
        </p:blipFill>
        <p:spPr>
          <a:xfrm>
            <a:off x="856377" y="2340078"/>
            <a:ext cx="1132930" cy="5505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41472-AD93-4ECD-901D-88EDF3D7D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2" y="2977326"/>
            <a:ext cx="1295546" cy="489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FB37FC-DFA1-44AC-A7EF-98C7D0C519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45" t="23903" r="12525" b="50002"/>
          <a:stretch/>
        </p:blipFill>
        <p:spPr>
          <a:xfrm>
            <a:off x="3369013" y="2901532"/>
            <a:ext cx="1595066" cy="4675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B23A32-B554-4081-A335-FDD17A65E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58" y="2340078"/>
            <a:ext cx="1315656" cy="491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5E95F1-E7D0-4320-B8EE-57B214682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25" t="8103" r="1375" b="6917"/>
          <a:stretch/>
        </p:blipFill>
        <p:spPr>
          <a:xfrm>
            <a:off x="2548391" y="2346357"/>
            <a:ext cx="716077" cy="63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2D77F8F3-5EFC-4D7E-8DC0-80FCB3FB8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DOI, digital object identifier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8D803870-BC38-43DC-97D2-EF6C1183F002}"/>
              </a:ext>
            </a:extLst>
          </p:cNvPr>
          <p:cNvSpPr/>
          <p:nvPr/>
        </p:nvSpPr>
        <p:spPr>
          <a:xfrm>
            <a:off x="8473152" y="1600198"/>
            <a:ext cx="3108174" cy="1981201"/>
          </a:xfrm>
          <a:prstGeom prst="wedgeRectCallout">
            <a:avLst>
              <a:gd name="adj1" fmla="val 6931"/>
              <a:gd name="adj2" fmla="val 680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want to post my article to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platform that exposes all or part of the peer review process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52124A-B28D-48B8-A9B2-23B85C821C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161" b="11763"/>
          <a:stretch/>
        </p:blipFill>
        <p:spPr>
          <a:xfrm>
            <a:off x="8617467" y="2570172"/>
            <a:ext cx="1976264" cy="41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 descr="Image result for F1000 research">
            <a:extLst>
              <a:ext uri="{FF2B5EF4-FFF2-40B4-BE49-F238E27FC236}">
                <a16:creationId xmlns:a16="http://schemas.microsoft.com/office/drawing/2014/main" id="{464E4A93-9F37-489E-ABAC-BE381180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087331"/>
            <a:ext cx="1940236" cy="4020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62C0283-DF70-4F52-8E7A-9F5EC996B33E}"/>
              </a:ext>
            </a:extLst>
          </p:cNvPr>
          <p:cNvSpPr/>
          <p:nvPr/>
        </p:nvSpPr>
        <p:spPr>
          <a:xfrm>
            <a:off x="5305773" y="1600201"/>
            <a:ext cx="3119405" cy="1981198"/>
          </a:xfrm>
          <a:prstGeom prst="wedgeRectCallout">
            <a:avLst>
              <a:gd name="adj1" fmla="val 9006"/>
              <a:gd name="adj2" fmla="val 666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need a platform to share my data and figures, in addition to my article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2F7BFC-9935-4260-A026-EA3AB4251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1615" y="2376239"/>
            <a:ext cx="1545794" cy="478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A87818-1A8F-4453-A216-EAC3F01B6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0435" y="2922210"/>
            <a:ext cx="1319460" cy="52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56323-7971-418C-BF29-133503CB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7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CCC0-5F9D-4CB1-AA94-33EB40C8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Benefits of sharing research as a preprint </a:t>
            </a:r>
            <a:br>
              <a:rPr lang="en-GB" dirty="0">
                <a:sym typeface="Arial"/>
              </a:rPr>
            </a:br>
            <a:r>
              <a:rPr lang="en-GB" dirty="0">
                <a:sym typeface="Arial"/>
              </a:rPr>
              <a:t>include …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653E6-E3DB-4E3E-BF79-7D7A3197EED8}"/>
              </a:ext>
            </a:extLst>
          </p:cNvPr>
          <p:cNvSpPr txBox="1"/>
          <p:nvPr/>
        </p:nvSpPr>
        <p:spPr>
          <a:xfrm>
            <a:off x="3121337" y="1591376"/>
            <a:ext cx="59959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 feedback before publication in a peer-reviewed journal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form of discussion rather than a form of dissemination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EF6CD-066B-4DD2-9FC4-FC0198891FD8}"/>
              </a:ext>
            </a:extLst>
          </p:cNvPr>
          <p:cNvSpPr txBox="1"/>
          <p:nvPr/>
        </p:nvSpPr>
        <p:spPr>
          <a:xfrm>
            <a:off x="7993628" y="2980088"/>
            <a:ext cx="3550046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speed of research disclosure communication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Posted rapidly on the desired preprint server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A894D-F6A1-4CEE-AC22-97A224D0780D}"/>
              </a:ext>
            </a:extLst>
          </p:cNvPr>
          <p:cNvSpPr txBox="1"/>
          <p:nvPr/>
        </p:nvSpPr>
        <p:spPr>
          <a:xfrm>
            <a:off x="1322018" y="3088068"/>
            <a:ext cx="282430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2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of charge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APC incurred to the author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phic 6" descr="Alarm Ringing">
            <a:extLst>
              <a:ext uri="{FF2B5EF4-FFF2-40B4-BE49-F238E27FC236}">
                <a16:creationId xmlns:a16="http://schemas.microsoft.com/office/drawing/2014/main" id="{0F6B183D-FD06-4616-AD65-8149D57D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00" y="5260151"/>
            <a:ext cx="540000" cy="54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F01CB5-B290-4364-8E64-E2D06A7500A5}"/>
              </a:ext>
            </a:extLst>
          </p:cNvPr>
          <p:cNvGrpSpPr/>
          <p:nvPr/>
        </p:nvGrpSpPr>
        <p:grpSpPr>
          <a:xfrm>
            <a:off x="4291030" y="2111889"/>
            <a:ext cx="3609939" cy="3349431"/>
            <a:chOff x="4772061" y="1984570"/>
            <a:chExt cx="2868980" cy="2771555"/>
          </a:xfrm>
        </p:grpSpPr>
        <p:pic>
          <p:nvPicPr>
            <p:cNvPr id="9" name="Picture 2" descr="Z:\POLICY\Oxford Project\OHPF067 Open Pharma\Branding and style\Logos\Workstream logos\OHPF06 Preprints and post-publication.png">
              <a:extLst>
                <a:ext uri="{FF2B5EF4-FFF2-40B4-BE49-F238E27FC236}">
                  <a16:creationId xmlns:a16="http://schemas.microsoft.com/office/drawing/2014/main" id="{F43FBC1F-8778-44DF-A78B-A534F3C6F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484248"/>
              <a:ext cx="2133600" cy="214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0C8EB3-1F78-4A8E-B6B3-08309BCFF542}"/>
                </a:ext>
              </a:extLst>
            </p:cNvPr>
            <p:cNvSpPr/>
            <p:nvPr/>
          </p:nvSpPr>
          <p:spPr>
            <a:xfrm>
              <a:off x="5093951" y="2469228"/>
              <a:ext cx="2212959" cy="2188141"/>
            </a:xfrm>
            <a:prstGeom prst="ellipse">
              <a:avLst/>
            </a:prstGeom>
            <a:noFill/>
            <a:ln w="57150" cap="flat" cmpd="sng" algn="ctr">
              <a:solidFill>
                <a:srgbClr val="00239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4574B0-C8E9-46C5-983B-40D2863ED417}"/>
                </a:ext>
              </a:extLst>
            </p:cNvPr>
            <p:cNvSpPr/>
            <p:nvPr/>
          </p:nvSpPr>
          <p:spPr>
            <a:xfrm>
              <a:off x="5046226" y="4083356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F22E50-4D15-46B1-AA88-58D74D6F88BE}"/>
                </a:ext>
              </a:extLst>
            </p:cNvPr>
            <p:cNvSpPr/>
            <p:nvPr/>
          </p:nvSpPr>
          <p:spPr>
            <a:xfrm>
              <a:off x="6668337" y="4080676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B4B764-4D64-44E9-87B6-02D0D0A580EA}"/>
                </a:ext>
              </a:extLst>
            </p:cNvPr>
            <p:cNvSpPr/>
            <p:nvPr/>
          </p:nvSpPr>
          <p:spPr>
            <a:xfrm>
              <a:off x="4772061" y="2728064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43D6E5-DFD3-4707-8879-328222F5679C}"/>
                </a:ext>
              </a:extLst>
            </p:cNvPr>
            <p:cNvSpPr/>
            <p:nvPr/>
          </p:nvSpPr>
          <p:spPr>
            <a:xfrm>
              <a:off x="5890954" y="1984570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427E65-241C-4DDB-A896-B2EE6A3BA08F}"/>
                </a:ext>
              </a:extLst>
            </p:cNvPr>
            <p:cNvSpPr/>
            <p:nvPr/>
          </p:nvSpPr>
          <p:spPr>
            <a:xfrm>
              <a:off x="6972777" y="2681321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6" name="Graphic 15" descr="Unlock">
              <a:extLst>
                <a:ext uri="{FF2B5EF4-FFF2-40B4-BE49-F238E27FC236}">
                  <a16:creationId xmlns:a16="http://schemas.microsoft.com/office/drawing/2014/main" id="{A9B86347-44E6-4339-89C7-C8E6EB4F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15108" y="4114800"/>
              <a:ext cx="540000" cy="540000"/>
            </a:xfrm>
            <a:prstGeom prst="rect">
              <a:avLst/>
            </a:prstGeom>
          </p:spPr>
        </p:pic>
        <p:pic>
          <p:nvPicPr>
            <p:cNvPr id="17" name="Graphic 16" descr="Classroom">
              <a:extLst>
                <a:ext uri="{FF2B5EF4-FFF2-40B4-BE49-F238E27FC236}">
                  <a16:creationId xmlns:a16="http://schemas.microsoft.com/office/drawing/2014/main" id="{C6C9C2B7-4B23-4EA6-8B3E-CB3104FD1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49364" y="2035915"/>
              <a:ext cx="540000" cy="540000"/>
            </a:xfrm>
            <a:prstGeom prst="rect">
              <a:avLst/>
            </a:prstGeom>
          </p:spPr>
        </p:pic>
        <p:pic>
          <p:nvPicPr>
            <p:cNvPr id="18" name="Graphic 17" descr="Link">
              <a:extLst>
                <a:ext uri="{FF2B5EF4-FFF2-40B4-BE49-F238E27FC236}">
                  <a16:creationId xmlns:a16="http://schemas.microsoft.com/office/drawing/2014/main" id="{3CC9AB7D-77BC-4D31-AE75-8580DAEB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30226" y="4149740"/>
              <a:ext cx="540000" cy="540000"/>
            </a:xfrm>
            <a:prstGeom prst="rect">
              <a:avLst/>
            </a:prstGeom>
          </p:spPr>
        </p:pic>
        <p:pic>
          <p:nvPicPr>
            <p:cNvPr id="19" name="Graphic 18" descr="Coins">
              <a:extLst>
                <a:ext uri="{FF2B5EF4-FFF2-40B4-BE49-F238E27FC236}">
                  <a16:creationId xmlns:a16="http://schemas.microsoft.com/office/drawing/2014/main" id="{3B516D77-768B-45A5-BE71-7654EB90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4829676" y="2782390"/>
              <a:ext cx="540000" cy="540000"/>
            </a:xfrm>
            <a:prstGeom prst="rect">
              <a:avLst/>
            </a:prstGeom>
          </p:spPr>
        </p:pic>
        <p:pic>
          <p:nvPicPr>
            <p:cNvPr id="20" name="Graphic 19" descr="Stopwatch">
              <a:extLst>
                <a:ext uri="{FF2B5EF4-FFF2-40B4-BE49-F238E27FC236}">
                  <a16:creationId xmlns:a16="http://schemas.microsoft.com/office/drawing/2014/main" id="{69DE832F-6274-4E42-9825-0855ED1A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51756" y="2725857"/>
              <a:ext cx="540000" cy="540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3AA210-169C-477F-A241-DE44BA97F089}"/>
              </a:ext>
            </a:extLst>
          </p:cNvPr>
          <p:cNvSpPr txBox="1"/>
          <p:nvPr/>
        </p:nvSpPr>
        <p:spPr>
          <a:xfrm>
            <a:off x="1705481" y="4605283"/>
            <a:ext cx="2824308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with open access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Meaning anyone, anywhere in the world can access, review and comment on the research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3A0FF0-C2E6-4BF6-9FBA-8CFA28EF3C8F}"/>
              </a:ext>
            </a:extLst>
          </p:cNvPr>
          <p:cNvSpPr txBox="1"/>
          <p:nvPr/>
        </p:nvSpPr>
        <p:spPr>
          <a:xfrm>
            <a:off x="7502276" y="4780973"/>
            <a:ext cx="245163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Discoverable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with a unique DOI allowing for version control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9B1BABF6-9D33-43F6-9344-DDA2BA69A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APC, article processing charge; DOI, digital object identifier</a:t>
            </a:r>
            <a:br>
              <a:rPr lang="en-GB" dirty="0"/>
            </a:br>
            <a:r>
              <a:rPr lang="en-GB" baseline="30000" dirty="0"/>
              <a:t>1</a:t>
            </a:r>
            <a:r>
              <a:rPr lang="en-GB" dirty="0"/>
              <a:t>Xu and Zang. Available from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16"/>
              </a:rPr>
              <a:t>https://jamanetwork.com/journals/jamaoncology/article-abstract/2761666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(Accessed 7 April 2020)</a:t>
            </a:r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BC8AF46-9A91-4F1E-83AB-7637CC6B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6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A538-D0AE-42D9-A927-C874CCCE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Preprints have the potential to accelerate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3FFAE-1432-4232-BEC4-4867FB61A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3132"/>
            <a:ext cx="6455488" cy="423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A16AA-072C-46CF-9FFD-4893516CB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"/>
          <a:stretch/>
        </p:blipFill>
        <p:spPr>
          <a:xfrm>
            <a:off x="1981200" y="4905236"/>
            <a:ext cx="4462818" cy="122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0A09A-EB30-46D0-A232-CC2298D3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959" y="1603132"/>
            <a:ext cx="3729463" cy="2932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024D7-3AA9-4422-8829-F70C66B5B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75" y="3232047"/>
            <a:ext cx="5180225" cy="2894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835BE4-2A31-4C8C-A97D-DE1A49C5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9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0781-3C6F-421F-B997-39DF3ACA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is made available months earlier than the peer-reviewed publication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8BB65-E551-4FD1-8434-EB7C1C11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 t="1273" r="2939" b="17028"/>
          <a:stretch/>
        </p:blipFill>
        <p:spPr>
          <a:xfrm>
            <a:off x="7086600" y="1593106"/>
            <a:ext cx="3429001" cy="1779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9ACEBB-F15D-42B0-83ED-4F56373DF1C6}"/>
              </a:ext>
            </a:extLst>
          </p:cNvPr>
          <p:cNvCxnSpPr>
            <a:cxnSpLocks/>
          </p:cNvCxnSpPr>
          <p:nvPr/>
        </p:nvCxnSpPr>
        <p:spPr>
          <a:xfrm>
            <a:off x="1371600" y="4280038"/>
            <a:ext cx="87794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35">
            <a:extLst>
              <a:ext uri="{FF2B5EF4-FFF2-40B4-BE49-F238E27FC236}">
                <a16:creationId xmlns:a16="http://schemas.microsoft.com/office/drawing/2014/main" id="{B9B239D3-567F-4814-AAB1-DAAE16FD4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69062"/>
              </p:ext>
            </p:extLst>
          </p:nvPr>
        </p:nvGraphicFramePr>
        <p:xfrm>
          <a:off x="1307414" y="4560853"/>
          <a:ext cx="884366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917">
                  <a:extLst>
                    <a:ext uri="{9D8B030D-6E8A-4147-A177-3AD203B41FA5}">
                      <a16:colId xmlns:a16="http://schemas.microsoft.com/office/drawing/2014/main" val="3160187190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1348535438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1048288662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36695632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3837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2721171-01F2-4341-84E2-A3D1D0FA16AF}"/>
              </a:ext>
            </a:extLst>
          </p:cNvPr>
          <p:cNvGrpSpPr/>
          <p:nvPr/>
        </p:nvGrpSpPr>
        <p:grpSpPr>
          <a:xfrm rot="10800000">
            <a:off x="3048931" y="2853367"/>
            <a:ext cx="360000" cy="1597570"/>
            <a:chOff x="2907887" y="3542326"/>
            <a:chExt cx="360000" cy="15162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FEB490-5A43-48CB-9295-21717E536818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F50273A-6FBC-41E7-8786-EB0C2D12BD5E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10A6A1B-1B9B-4037-B9AC-A333AFE0927B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1E0C7-51C7-43B9-A1CA-5902E7DE64A9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1B7C20-8D8B-4544-BFC1-5BEDD61FF7EA}"/>
                </a:ext>
              </a:extLst>
            </p:cNvPr>
            <p:cNvGrpSpPr/>
            <p:nvPr/>
          </p:nvGrpSpPr>
          <p:grpSpPr>
            <a:xfrm>
              <a:off x="3033888" y="3733127"/>
              <a:ext cx="108000" cy="1325488"/>
              <a:chOff x="3019638" y="4000105"/>
              <a:chExt cx="108000" cy="13254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1C581BD-1DED-4944-B749-22662EB694DA}"/>
                  </a:ext>
                </a:extLst>
              </p:cNvPr>
              <p:cNvSpPr/>
              <p:nvPr/>
            </p:nvSpPr>
            <p:spPr>
              <a:xfrm>
                <a:off x="3019638" y="5217593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C4E8B90-A8A7-4D30-ACF3-601731067F5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73638" y="4000105"/>
                <a:ext cx="0" cy="121749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91B45E-4862-4DCA-B3E7-C86B2D93F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4" r="15765" b="30382"/>
          <a:stretch/>
        </p:blipFill>
        <p:spPr>
          <a:xfrm>
            <a:off x="838200" y="1595557"/>
            <a:ext cx="3851232" cy="1229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DD495E-5955-4664-B3D1-E248B0A8EE4E}"/>
              </a:ext>
            </a:extLst>
          </p:cNvPr>
          <p:cNvGrpSpPr/>
          <p:nvPr/>
        </p:nvGrpSpPr>
        <p:grpSpPr>
          <a:xfrm rot="10800000">
            <a:off x="8883237" y="3505200"/>
            <a:ext cx="360000" cy="945737"/>
            <a:chOff x="2907887" y="3542326"/>
            <a:chExt cx="360000" cy="8976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CC0A65-CD13-451C-9D8E-F896362C9BDC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ECD21B4-30FE-4334-AD7A-A119EB27DD3C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CB2F69D-EC98-4B74-BC3B-D466CA3697DA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9202E-3D8F-4350-944C-090FD0E2260B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03D958-852B-4E5E-B564-0124DEC4B7C3}"/>
                </a:ext>
              </a:extLst>
            </p:cNvPr>
            <p:cNvGrpSpPr/>
            <p:nvPr/>
          </p:nvGrpSpPr>
          <p:grpSpPr>
            <a:xfrm>
              <a:off x="3033887" y="3733127"/>
              <a:ext cx="108000" cy="706819"/>
              <a:chOff x="3019637" y="4000105"/>
              <a:chExt cx="108000" cy="70681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54B4A1-E184-484E-8033-9B6F49AD3CCE}"/>
                  </a:ext>
                </a:extLst>
              </p:cNvPr>
              <p:cNvSpPr/>
              <p:nvPr/>
            </p:nvSpPr>
            <p:spPr>
              <a:xfrm>
                <a:off x="3019637" y="4598924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61E4C17-0CB7-4E81-ABE6-083280720D0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73637" y="4000105"/>
                <a:ext cx="0" cy="59881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D1EE01C-D146-4FFD-A954-E2570E9B6560}"/>
              </a:ext>
            </a:extLst>
          </p:cNvPr>
          <p:cNvSpPr txBox="1"/>
          <p:nvPr/>
        </p:nvSpPr>
        <p:spPr>
          <a:xfrm>
            <a:off x="4520726" y="3858827"/>
            <a:ext cx="299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F0B2E9-AAFD-4C0B-A476-843CADA3185D}"/>
              </a:ext>
            </a:extLst>
          </p:cNvPr>
          <p:cNvSpPr txBox="1"/>
          <p:nvPr/>
        </p:nvSpPr>
        <p:spPr>
          <a:xfrm>
            <a:off x="3771900" y="4966788"/>
            <a:ext cx="449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68 days earlier on </a:t>
            </a:r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28412-B2FE-4AA3-8DCF-03D268C3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5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A997-337D-4D19-84D1-0EB04898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Risks and mitigations for pharma preprints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6132F-FEBA-4FDE-A7C7-58E3BE4A001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Industry must be even more careful than publicly funded </a:t>
            </a:r>
            <a:r>
              <a:rPr lang="en-GB" dirty="0">
                <a:solidFill>
                  <a:schemeClr val="accent2"/>
                </a:solidFill>
              </a:rPr>
              <a:t>institutions</a:t>
            </a:r>
            <a:endParaRPr lang="en-GB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ED7E826-9D60-4678-B063-2F3FFE945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01392"/>
              </p:ext>
            </p:extLst>
          </p:nvPr>
        </p:nvGraphicFramePr>
        <p:xfrm>
          <a:off x="609600" y="2133600"/>
          <a:ext cx="109728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816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Some medical journals consider preprints a form of prior publication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Authors, not sponsors, choose target journals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a journal objected to a preprint, would the sponsor or the journal be held responsible for restricting author choice?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1300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Preprints might sacrifice research quality for speed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Pharma publications have more quality control than non-industry research, resulting in better reporting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are not likely to risk substandard reporting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Would allowing proper time for peer review improve the Version of Record compared with expedited publication processes?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721266"/>
                  </a:ext>
                </a:extLst>
              </a:tr>
              <a:tr h="1300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Preprints may not count as the ‘safe harbour’ of ‘scientific exchange’ as do peer-reviewed publications by convention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Informal guidance from regulators, academics and patients is that the intent is key: is this bona fide scientific exchange?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Posters are not peer reviewed (although abstracts are to a lesser degree than papers) and are increasingly accessible online; however, this is not perceived as promotion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777214"/>
                  </a:ext>
                </a:extLst>
              </a:tr>
              <a:tr h="5747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Comments on preprints can make scientific disagreements public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and moderation may be needed, in particular for adverse event reporting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142A3-E64E-4A15-BC62-441BEEAC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20E1-2F5C-47F1-989E-B272A7B3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Discoverable but not citable?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EDD65-171C-4B7D-95E1-3DBE3EE897F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What, if any, citation of pharma preprints would be appropriate?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A93CF1B-2705-4F0A-8620-A9BFE3930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454064"/>
              </p:ext>
            </p:extLst>
          </p:nvPr>
        </p:nvGraphicFramePr>
        <p:xfrm>
          <a:off x="609600" y="2133600"/>
          <a:ext cx="109728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EFPIA, PCMPA, PhRMA and other regulations require peer-reviewed references for promotional claims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Preprints will not be used to support claims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 is well set with compliance processes to ensure that preprints are not used improperly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Preprints can be cited in grant applications to institutions such as the </a:t>
                      </a:r>
                      <a:r>
                        <a:rPr lang="en-GB" sz="1600" b="1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Wellcome</a:t>
                      </a: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Trust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Would preprints be citable in place of ‘data on file’ in pharma documentation such as health technology assessments and marketing authorization submissions, improving transparency?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Journalists, members of the public or other scientists may misuse or misinterpret the preprint and cite it as if it were a peer-reviewed source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Prominent labelling of non-pharma preprints has not prevented their occasional misuse in this way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Would pharma be held accountable?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88423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Preprints are public and discoverable by simple, direct Internet search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sharing of academic preprints is common, but pharma rarely even shares links to peer-reviewed papers to avoid any perceived promotion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realistic to expect preprints not to be cited by third parties?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pharma responsible for third-party sharing and citation?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39446"/>
                  </a:ext>
                </a:extLst>
              </a:tr>
            </a:tbl>
          </a:graphicData>
        </a:graphic>
      </p:graphicFrame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643EC84-531D-4B08-8C44-8F762348C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EFPIA, European Federation of Pharmaceutical Industries and Associations, PCMPA, Prescription Medicines Code of Practice Authority; PhRMA, Pharmaceutical Research and Manufacturers of America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BEA32-AA5B-464B-BA6A-D2B83F2A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0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CEA59F0D-3432-4CA1-85FC-DD0DB4E9E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241134"/>
              </p:ext>
            </p:extLst>
          </p:nvPr>
        </p:nvGraphicFramePr>
        <p:xfrm>
          <a:off x="609600" y="2207688"/>
          <a:ext cx="10972801" cy="363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5943601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Posting as a preprint will necessitate the decision as to whether publication will bring new/meaningful insight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88423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mention of preprints</a:t>
                      </a:r>
                      <a:endParaRPr lang="en-US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39446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741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EC02D9-0978-4A95-91DC-BD938E83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journals </a:t>
            </a:r>
            <a:r>
              <a:rPr lang="en-GB" i="1" dirty="0"/>
              <a:t>do not </a:t>
            </a:r>
            <a:r>
              <a:rPr lang="en-GB" dirty="0"/>
              <a:t>consider preprints as </a:t>
            </a:r>
            <a:br>
              <a:rPr lang="en-GB" dirty="0"/>
            </a:br>
            <a:r>
              <a:rPr lang="en-GB" dirty="0"/>
              <a:t>prior </a:t>
            </a:r>
            <a:r>
              <a:rPr lang="en-GB" dirty="0" err="1"/>
              <a:t>publications</a:t>
            </a:r>
            <a:r>
              <a:rPr lang="en-GB" baseline="30000" dirty="0" err="1"/>
              <a:t>a</a:t>
            </a:r>
            <a:endParaRPr lang="en-GB" baseline="30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CDBE1-C895-4C72-AE47-DF1A6AF0DC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Of the five leading medical journals, three accept articles shared as preprints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DAF3-7CB5-4B4F-A3F0-00A20818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" t="2245" r="40908" b="64536"/>
          <a:stretch/>
        </p:blipFill>
        <p:spPr>
          <a:xfrm>
            <a:off x="775665" y="2311944"/>
            <a:ext cx="2849305" cy="50990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3543AF-39C6-4C46-82B5-1B4D98D7F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44" b="60142"/>
          <a:stretch/>
        </p:blipFill>
        <p:spPr>
          <a:xfrm>
            <a:off x="781847" y="3755954"/>
            <a:ext cx="3065192" cy="49265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808D3-44F0-486D-A2BD-0C9CBA7F5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99" b="72685"/>
          <a:stretch/>
        </p:blipFill>
        <p:spPr>
          <a:xfrm>
            <a:off x="775665" y="5217759"/>
            <a:ext cx="2924510" cy="492656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7F68-FBA9-4206-94B6-B70EDB4DB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644" b="83646"/>
          <a:stretch/>
        </p:blipFill>
        <p:spPr>
          <a:xfrm>
            <a:off x="781847" y="3025138"/>
            <a:ext cx="2849305" cy="481074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75347-1EB3-4561-9DE1-3B50D85B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47" y="4498352"/>
            <a:ext cx="4667297" cy="46966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389AAA64-D988-4852-9890-93A4CED3B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2287996"/>
            <a:ext cx="576000" cy="576000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F350390F-6CC7-4B2F-A9A0-BD7EFCB8D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3738697"/>
            <a:ext cx="576000" cy="576000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F69EB2B-306F-4669-ACF7-E3C9EFD32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5176087"/>
            <a:ext cx="576000" cy="576000"/>
          </a:xfrm>
          <a:prstGeom prst="rect">
            <a:avLst/>
          </a:prstGeom>
        </p:spPr>
      </p:pic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36FC7CFB-FB05-4104-B7E7-BDC135137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baseline="30000" dirty="0" err="1"/>
              <a:t>a</a:t>
            </a:r>
            <a:r>
              <a:rPr lang="en-GB" dirty="0" err="1"/>
              <a:t>Publication</a:t>
            </a:r>
            <a:r>
              <a:rPr lang="en-GB" dirty="0"/>
              <a:t> policies correct as of 21 December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D03F8-F820-44C3-9444-48C720B7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97578"/>
      </p:ext>
    </p:extLst>
  </p:cSld>
  <p:clrMapOvr>
    <a:masterClrMapping/>
  </p:clrMapOvr>
</p:sld>
</file>

<file path=ppt/theme/theme1.xml><?xml version="1.0" encoding="utf-8"?>
<a:theme xmlns:a="http://schemas.openxmlformats.org/drawingml/2006/main" name="Open Pharma Template">
  <a:themeElements>
    <a:clrScheme name="OPG">
      <a:dk1>
        <a:sysClr val="windowText" lastClr="000000"/>
      </a:dk1>
      <a:lt1>
        <a:srgbClr val="FFFFFF"/>
      </a:lt1>
      <a:dk2>
        <a:srgbClr val="002395"/>
      </a:dk2>
      <a:lt2>
        <a:srgbClr val="FFFFFF"/>
      </a:lt2>
      <a:accent1>
        <a:srgbClr val="002395"/>
      </a:accent1>
      <a:accent2>
        <a:srgbClr val="E21F26"/>
      </a:accent2>
      <a:accent3>
        <a:srgbClr val="5F5F5F"/>
      </a:accent3>
      <a:accent4>
        <a:srgbClr val="405AB0"/>
      </a:accent4>
      <a:accent5>
        <a:srgbClr val="99CCFF"/>
      </a:accent5>
      <a:accent6>
        <a:srgbClr val="828282"/>
      </a:accent6>
      <a:hlink>
        <a:srgbClr val="405AB0"/>
      </a:hlink>
      <a:folHlink>
        <a:srgbClr val="C3C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1431</Words>
  <Application>Microsoft Office PowerPoint</Application>
  <PresentationFormat>Widescreen</PresentationFormat>
  <Paragraphs>176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Courier New</vt:lpstr>
      <vt:lpstr>Open Pharma Template</vt:lpstr>
      <vt:lpstr>Can preprints accelerate pharma publishing? Educational material</vt:lpstr>
      <vt:lpstr>PowerPoint Presentation</vt:lpstr>
      <vt:lpstr>Popular preprint servers for the health sciences</vt:lpstr>
      <vt:lpstr>Benefits of sharing research as a preprint  include …</vt:lpstr>
      <vt:lpstr>Preprints have the potential to accelerate research</vt:lpstr>
      <vt:lpstr>Research is made available months earlier than the peer-reviewed publication</vt:lpstr>
      <vt:lpstr>Risks and mitigations for pharma preprints</vt:lpstr>
      <vt:lpstr>Discoverable but not citable?</vt:lpstr>
      <vt:lpstr>Most journals do not consider preprints as  prior publicationsa</vt:lpstr>
      <vt:lpstr>Preprint servers employ checks to ensure research quality</vt:lpstr>
      <vt:lpstr>Preprint servers employ checks to ensure research quality</vt:lpstr>
      <vt:lpstr>Preprint servers are equipped to deal with possible misinformation</vt:lpstr>
      <vt:lpstr>Preprints come with a bold disclaimer</vt:lpstr>
      <vt:lpstr>Use of medRxiv by pharma was low in the  6-months after launch1</vt:lpstr>
      <vt:lpstr>What research should be shared as a preprint?</vt:lpstr>
      <vt:lpstr>Useful links for preprints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Velissaria Vanna</dc:creator>
  <cp:lastModifiedBy>Tim Koder</cp:lastModifiedBy>
  <cp:revision>96</cp:revision>
  <dcterms:created xsi:type="dcterms:W3CDTF">2020-07-02T10:50:19Z</dcterms:created>
  <dcterms:modified xsi:type="dcterms:W3CDTF">2021-05-18T18:21:28Z</dcterms:modified>
</cp:coreProperties>
</file>