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2"/>
  </p:notesMasterIdLst>
  <p:handoutMasterIdLst>
    <p:handoutMasterId r:id="rId13"/>
  </p:handoutMasterIdLst>
  <p:sldIdLst>
    <p:sldId id="4513" r:id="rId2"/>
    <p:sldId id="4547" r:id="rId3"/>
    <p:sldId id="4549" r:id="rId4"/>
    <p:sldId id="4545" r:id="rId5"/>
    <p:sldId id="262" r:id="rId6"/>
    <p:sldId id="259" r:id="rId7"/>
    <p:sldId id="260" r:id="rId8"/>
    <p:sldId id="4551" r:id="rId9"/>
    <p:sldId id="4546" r:id="rId10"/>
    <p:sldId id="454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" id="{1DA1AC8A-0445-4FB9-BAFF-F626388C0100}">
          <p14:sldIdLst>
            <p14:sldId id="4513"/>
            <p14:sldId id="4547"/>
            <p14:sldId id="4549"/>
            <p14:sldId id="4545"/>
            <p14:sldId id="262"/>
            <p14:sldId id="259"/>
            <p14:sldId id="260"/>
            <p14:sldId id="4551"/>
            <p14:sldId id="4546"/>
            <p14:sldId id="454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176" userDrawn="1">
          <p15:clr>
            <a:srgbClr val="A4A3A4"/>
          </p15:clr>
        </p15:guide>
        <p15:guide id="4" orient="horz" pos="4320" userDrawn="1">
          <p15:clr>
            <a:srgbClr val="A4A3A4"/>
          </p15:clr>
        </p15:guide>
        <p15:guide id="5" pos="432" userDrawn="1">
          <p15:clr>
            <a:srgbClr val="A4A3A4"/>
          </p15:clr>
        </p15:guide>
        <p15:guide id="6" orient="horz" pos="1008" userDrawn="1">
          <p15:clr>
            <a:srgbClr val="A4A3A4"/>
          </p15:clr>
        </p15:guide>
        <p15:guide id="7" pos="7632" userDrawn="1">
          <p15:clr>
            <a:srgbClr val="A4A3A4"/>
          </p15:clr>
        </p15:guide>
        <p15:guide id="8" pos="4176" userDrawn="1">
          <p15:clr>
            <a:srgbClr val="A4A3A4"/>
          </p15:clr>
        </p15:guide>
        <p15:guide id="9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lissaria Vanna" initials="VV" lastIdx="25" clrIdx="0">
    <p:extLst>
      <p:ext uri="{19B8F6BF-5375-455C-9EA6-DF929625EA0E}">
        <p15:presenceInfo xmlns:p15="http://schemas.microsoft.com/office/powerpoint/2012/main" userId="S::Velissaria.Vanna@pharmagenesis.com::a1838a3d-0a3b-4227-8cd6-82f4f9e208e0" providerId="AD"/>
      </p:ext>
    </p:extLst>
  </p:cmAuthor>
  <p:cmAuthor id="2" name="Vicky Hawkins" initials="VH" lastIdx="9" clrIdx="1">
    <p:extLst>
      <p:ext uri="{19B8F6BF-5375-455C-9EA6-DF929625EA0E}">
        <p15:presenceInfo xmlns:p15="http://schemas.microsoft.com/office/powerpoint/2012/main" userId="S::Vicky.Hawkins@pharmagenesis.com::230405dd-f11a-4379-a435-5735d54e0685" providerId="AD"/>
      </p:ext>
    </p:extLst>
  </p:cmAuthor>
  <p:cmAuthor id="3" name="Steph Macdonald" initials="SM" lastIdx="13" clrIdx="2">
    <p:extLst>
      <p:ext uri="{19B8F6BF-5375-455C-9EA6-DF929625EA0E}">
        <p15:presenceInfo xmlns:p15="http://schemas.microsoft.com/office/powerpoint/2012/main" userId="S::steph.macdonald@pharmagenesis.com::154e861a-c95a-4b89-929b-598a5466ef46" providerId="AD"/>
      </p:ext>
    </p:extLst>
  </p:cmAuthor>
  <p:cmAuthor id="4" name="Laura Hudson" initials="LH" lastIdx="16" clrIdx="3">
    <p:extLst>
      <p:ext uri="{19B8F6BF-5375-455C-9EA6-DF929625EA0E}">
        <p15:presenceInfo xmlns:p15="http://schemas.microsoft.com/office/powerpoint/2012/main" userId="S::laura.hudson@pharmagenesis.com::74e7c0c0-7e48-4c3e-839c-3414e2306cf3" providerId="AD"/>
      </p:ext>
    </p:extLst>
  </p:cmAuthor>
  <p:cmAuthor id="5" name="Paul Farrow" initials="PF" lastIdx="28" clrIdx="4">
    <p:extLst>
      <p:ext uri="{19B8F6BF-5375-455C-9EA6-DF929625EA0E}">
        <p15:presenceInfo xmlns:p15="http://schemas.microsoft.com/office/powerpoint/2012/main" userId="S::Paul.Farrow@pharmagenesis.com::ca636406-4bd6-48d8-9987-15d8a58e984a" providerId="AD"/>
      </p:ext>
    </p:extLst>
  </p:cmAuthor>
  <p:cmAuthor id="6" name="Santosh Mysore" initials="SM" lastIdx="2" clrIdx="5">
    <p:extLst>
      <p:ext uri="{19B8F6BF-5375-455C-9EA6-DF929625EA0E}">
        <p15:presenceInfo xmlns:p15="http://schemas.microsoft.com/office/powerpoint/2012/main" userId="S::santosh.x.mysore@gsk.com::4c6c8cd7-157f-44e0-ab0b-94d8ab6121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8BB"/>
    <a:srgbClr val="F45136"/>
    <a:srgbClr val="99CCFF"/>
    <a:srgbClr val="F05035"/>
    <a:srgbClr val="F9D2D4"/>
    <a:srgbClr val="AB161B"/>
    <a:srgbClr val="C5E2FF"/>
    <a:srgbClr val="A6CE39"/>
    <a:srgbClr val="E21F26"/>
    <a:srgbClr val="002395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4" autoAdjust="0"/>
    <p:restoredTop sz="95226" autoAdjust="0"/>
  </p:normalViewPr>
  <p:slideViewPr>
    <p:cSldViewPr snapToGrid="0">
      <p:cViewPr>
        <p:scale>
          <a:sx n="90" d="100"/>
          <a:sy n="90" d="100"/>
        </p:scale>
        <p:origin x="528" y="-250"/>
      </p:cViewPr>
      <p:guideLst>
        <p:guide orient="horz" pos="432"/>
        <p:guide pos="3840"/>
        <p:guide orient="horz" pos="4176"/>
        <p:guide orient="horz" pos="4320"/>
        <p:guide pos="432"/>
        <p:guide orient="horz" pos="1008"/>
        <p:guide pos="7632"/>
        <p:guide pos="4176"/>
        <p:guide orient="horz"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48" d="100"/>
          <a:sy n="48" d="100"/>
        </p:scale>
        <p:origin x="2684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1F4C894-C803-4B24-8D8B-48C107333A6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BC672-0239-484B-A727-8484962A96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6F586-5B50-4938-B14F-9FECBF35D0CC}" type="datetimeFigureOut">
              <a:rPr lang="en-GB" smtClean="0"/>
              <a:t>05/05/2022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65DF50-8ADE-4BAE-B409-B3D8F21A23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82FE20-001C-4C87-A2B9-0E85530477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6C3A0-DF42-4C88-B4D1-3EDEEF85B4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827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3FA50-C566-4311-9411-4D46DD9A63E7}" type="datetimeFigureOut">
              <a:rPr lang="en-GB" smtClean="0"/>
              <a:t>05/05/2022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50BDD-BE06-4206-9F3B-326C86E0E8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696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C50BDD-BE06-4206-9F3B-326C86E0E87A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326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pn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ctr"/>
            <a:fld id="{B6F15528-21DE-4FAA-801E-634DDDAF4B2B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F19F237-12A8-4E16-AAC6-8021497CA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4996" y="1880681"/>
            <a:ext cx="11180323" cy="1629282"/>
          </a:xfrm>
        </p:spPr>
        <p:txBody>
          <a:bodyPr anchor="t" anchorCtr="0">
            <a:normAutofit/>
          </a:bodyPr>
          <a:lstStyle>
            <a:lvl1pPr algn="ctr">
              <a:defRPr sz="44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7056A1A-B5B0-4169-8573-2D6909087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026" y="3602038"/>
            <a:ext cx="11193293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DD44D14-E9D3-4A73-A980-BD74D0216D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10404000" cy="349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5312A3FD-2E0E-4B69-B32F-A13D2EC3BA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699000" y="2443236"/>
            <a:ext cx="5652000" cy="510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68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>
                <a:solidFill>
                  <a:srgbClr val="00239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0D37946-95F4-4933-9499-D2C8BD57562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09600" y="6356351"/>
            <a:ext cx="10404000" cy="349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80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ctr"/>
            <a:fld id="{B6F15528-21DE-4FAA-801E-634DDDAF4B2B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43AED7-D617-4C68-8CA4-1D7F8A4D77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10404000" cy="349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106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3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910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829733"/>
            <a:ext cx="7315200" cy="389784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B6D1B87-5567-4320-98A3-1B08C5621B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10404000" cy="349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89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00223D1-D850-4482-A6AF-95CCE6049D5D}"/>
              </a:ext>
            </a:extLst>
          </p:cNvPr>
          <p:cNvGrpSpPr/>
          <p:nvPr userDrawn="1"/>
        </p:nvGrpSpPr>
        <p:grpSpPr>
          <a:xfrm>
            <a:off x="6172200" y="2133600"/>
            <a:ext cx="1089903" cy="3231444"/>
            <a:chOff x="5960148" y="4170275"/>
            <a:chExt cx="1089903" cy="323144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0E0DB02-91CE-4642-89C4-1CD52D7E796C}"/>
                </a:ext>
              </a:extLst>
            </p:cNvPr>
            <p:cNvSpPr/>
            <p:nvPr/>
          </p:nvSpPr>
          <p:spPr>
            <a:xfrm>
              <a:off x="6126237" y="4263930"/>
              <a:ext cx="865677" cy="865677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99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213B003-6685-472C-B5A7-35B6959B63AE}"/>
                </a:ext>
              </a:extLst>
            </p:cNvPr>
            <p:cNvSpPr/>
            <p:nvPr/>
          </p:nvSpPr>
          <p:spPr>
            <a:xfrm>
              <a:off x="6126237" y="5009812"/>
              <a:ext cx="865677" cy="865677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99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9579C12-2AF9-490C-BF28-20C01E1A4478}"/>
                </a:ext>
              </a:extLst>
            </p:cNvPr>
            <p:cNvSpPr/>
            <p:nvPr/>
          </p:nvSpPr>
          <p:spPr>
            <a:xfrm>
              <a:off x="6126237" y="5755694"/>
              <a:ext cx="865677" cy="865677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99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6DA50D9-6BC7-4BF5-B21D-225268221C3C}"/>
                </a:ext>
              </a:extLst>
            </p:cNvPr>
            <p:cNvSpPr/>
            <p:nvPr/>
          </p:nvSpPr>
          <p:spPr>
            <a:xfrm>
              <a:off x="6126237" y="6501575"/>
              <a:ext cx="865677" cy="865677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99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/>
                </a:solidFill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597ACB0-71C6-470E-BAD4-CFB0733FCB3A}"/>
                </a:ext>
              </a:extLst>
            </p:cNvPr>
            <p:cNvGrpSpPr/>
            <p:nvPr/>
          </p:nvGrpSpPr>
          <p:grpSpPr>
            <a:xfrm>
              <a:off x="5960148" y="4170275"/>
              <a:ext cx="1089903" cy="3231444"/>
              <a:chOff x="5907765" y="4157925"/>
              <a:chExt cx="1089903" cy="3231444"/>
            </a:xfrm>
          </p:grpSpPr>
          <p:pic>
            <p:nvPicPr>
              <p:cNvPr id="11" name="Picture 4" descr="Z:\POLICY\Oxford Project\OHPF067 Open Pharma\Branding and style\Logos\Workstream logos\OHPF06 Open Access.png">
                <a:extLst>
                  <a:ext uri="{FF2B5EF4-FFF2-40B4-BE49-F238E27FC236}">
                    <a16:creationId xmlns:a16="http://schemas.microsoft.com/office/drawing/2014/main" id="{8BD8D644-9D41-4815-A958-72129A1B0D1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27040" y="4157925"/>
                <a:ext cx="1070628" cy="10038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3" descr="Z:\POLICY\Oxford Project\OHPF067 Open Pharma\Branding and style\Logos\Workstream logos\OHPF06 Layered Publication Model.png">
                <a:extLst>
                  <a:ext uri="{FF2B5EF4-FFF2-40B4-BE49-F238E27FC236}">
                    <a16:creationId xmlns:a16="http://schemas.microsoft.com/office/drawing/2014/main" id="{BE0E98C6-B423-43FC-A77D-05C7C209A42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45124" y="6413890"/>
                <a:ext cx="1034672" cy="9754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5" descr="Z:\POLICY\Oxford Project\OHPF067 Open Pharma\Branding and style\Logos\Workstream logos\OHPF06 ORCID • CRediT • Convey.png">
                <a:extLst>
                  <a:ext uri="{FF2B5EF4-FFF2-40B4-BE49-F238E27FC236}">
                    <a16:creationId xmlns:a16="http://schemas.microsoft.com/office/drawing/2014/main" id="{4D58EE35-88FA-4237-85DC-2398F3DF04B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967995">
                <a:off x="6061400" y="4994481"/>
                <a:ext cx="871393" cy="82190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2" descr="Z:\POLICY\Oxford Project\OHPF067 Open Pharma\Branding and style\Logos\Workstream logos\OHPF06 Preprints and post-publication.png">
                <a:extLst>
                  <a:ext uri="{FF2B5EF4-FFF2-40B4-BE49-F238E27FC236}">
                    <a16:creationId xmlns:a16="http://schemas.microsoft.com/office/drawing/2014/main" id="{5FC0B0F4-5F75-446E-BDB2-72C3216B91B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07765" y="5641854"/>
                <a:ext cx="1009293" cy="10131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B978D77-C997-4883-BD0A-F51054BD1AA2}"/>
              </a:ext>
            </a:extLst>
          </p:cNvPr>
          <p:cNvGrpSpPr/>
          <p:nvPr userDrawn="1"/>
        </p:nvGrpSpPr>
        <p:grpSpPr>
          <a:xfrm>
            <a:off x="4572000" y="2286000"/>
            <a:ext cx="1083553" cy="3218744"/>
            <a:chOff x="5914115" y="4157925"/>
            <a:chExt cx="1083553" cy="3218744"/>
          </a:xfrm>
        </p:grpSpPr>
        <p:pic>
          <p:nvPicPr>
            <p:cNvPr id="16" name="Picture 4" descr="Z:\POLICY\Oxford Project\OHPF067 Open Pharma\Branding and style\Logos\Workstream logos\OHPF06 Open Access.png">
              <a:extLst>
                <a:ext uri="{FF2B5EF4-FFF2-40B4-BE49-F238E27FC236}">
                  <a16:creationId xmlns:a16="http://schemas.microsoft.com/office/drawing/2014/main" id="{6615166F-CE47-4D5E-B7F3-1F6618CC58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7040" y="4157925"/>
              <a:ext cx="1070628" cy="10038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3" descr="Z:\POLICY\Oxford Project\OHPF067 Open Pharma\Branding and style\Logos\Workstream logos\OHPF06 Layered Publication Model.png">
              <a:extLst>
                <a:ext uri="{FF2B5EF4-FFF2-40B4-BE49-F238E27FC236}">
                  <a16:creationId xmlns:a16="http://schemas.microsoft.com/office/drawing/2014/main" id="{D8A1B69D-A778-4F82-882B-A543375715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38774" y="6401190"/>
              <a:ext cx="1034672" cy="9754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5" descr="Z:\POLICY\Oxford Project\OHPF067 Open Pharma\Branding and style\Logos\Workstream logos\OHPF06 ORCID • CRediT • Convey.png">
              <a:extLst>
                <a:ext uri="{FF2B5EF4-FFF2-40B4-BE49-F238E27FC236}">
                  <a16:creationId xmlns:a16="http://schemas.microsoft.com/office/drawing/2014/main" id="{FCD0316B-041C-4B64-B9D5-9519DCB1ED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8967995">
              <a:off x="6061400" y="4994481"/>
              <a:ext cx="871393" cy="821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Z:\POLICY\Oxford Project\OHPF067 Open Pharma\Branding and style\Logos\Workstream logos\OHPF06 Preprints and post-publication.png">
              <a:extLst>
                <a:ext uri="{FF2B5EF4-FFF2-40B4-BE49-F238E27FC236}">
                  <a16:creationId xmlns:a16="http://schemas.microsoft.com/office/drawing/2014/main" id="{3DCF8377-548A-43B7-8CA5-98008CDD7B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4115" y="5616454"/>
              <a:ext cx="1009293" cy="1013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77AA76E-0F81-46D1-BB7D-F21C489D59F0}"/>
              </a:ext>
            </a:extLst>
          </p:cNvPr>
          <p:cNvGrpSpPr/>
          <p:nvPr userDrawn="1"/>
        </p:nvGrpSpPr>
        <p:grpSpPr>
          <a:xfrm>
            <a:off x="3124200" y="838200"/>
            <a:ext cx="5512004" cy="1244666"/>
            <a:chOff x="769137" y="3068036"/>
            <a:chExt cx="5512004" cy="124466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4C08194-FAE6-40A2-99C5-DB8DB3F798DF}"/>
                </a:ext>
              </a:extLst>
            </p:cNvPr>
            <p:cNvSpPr/>
            <p:nvPr/>
          </p:nvSpPr>
          <p:spPr>
            <a:xfrm>
              <a:off x="5264318" y="3068036"/>
              <a:ext cx="720000" cy="72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99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4886B9B-8389-425F-8D40-F186B891F590}"/>
                </a:ext>
              </a:extLst>
            </p:cNvPr>
            <p:cNvSpPr/>
            <p:nvPr/>
          </p:nvSpPr>
          <p:spPr>
            <a:xfrm>
              <a:off x="3856279" y="3068036"/>
              <a:ext cx="720000" cy="72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99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2D03F390-689F-455A-82EC-90448E5242B9}"/>
                </a:ext>
              </a:extLst>
            </p:cNvPr>
            <p:cNvSpPr/>
            <p:nvPr/>
          </p:nvSpPr>
          <p:spPr>
            <a:xfrm>
              <a:off x="2464089" y="3068036"/>
              <a:ext cx="720000" cy="72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99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6241B50-D4E3-4652-83D3-0185D9A0C183}"/>
                </a:ext>
              </a:extLst>
            </p:cNvPr>
            <p:cNvSpPr/>
            <p:nvPr/>
          </p:nvSpPr>
          <p:spPr>
            <a:xfrm>
              <a:off x="1059626" y="3068036"/>
              <a:ext cx="720000" cy="72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99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/>
                </a:solidFill>
              </a:endParaRPr>
            </a:p>
          </p:txBody>
        </p:sp>
        <p:pic>
          <p:nvPicPr>
            <p:cNvPr id="25" name="Graphic 24" descr="Eye">
              <a:extLst>
                <a:ext uri="{FF2B5EF4-FFF2-40B4-BE49-F238E27FC236}">
                  <a16:creationId xmlns:a16="http://schemas.microsoft.com/office/drawing/2014/main" id="{92522D2E-84EE-4293-8858-AC95F8003DB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109637" y="3123062"/>
              <a:ext cx="633600" cy="633558"/>
            </a:xfrm>
            <a:prstGeom prst="rect">
              <a:avLst/>
            </a:prstGeom>
          </p:spPr>
        </p:pic>
        <p:pic>
          <p:nvPicPr>
            <p:cNvPr id="26" name="Graphic 25" descr="Download">
              <a:extLst>
                <a:ext uri="{FF2B5EF4-FFF2-40B4-BE49-F238E27FC236}">
                  <a16:creationId xmlns:a16="http://schemas.microsoft.com/office/drawing/2014/main" id="{5682F1C2-090E-4FA0-8A11-1D09FE91F23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507289" y="3115265"/>
              <a:ext cx="633600" cy="633558"/>
            </a:xfrm>
            <a:prstGeom prst="rect">
              <a:avLst/>
            </a:prstGeom>
          </p:spPr>
        </p:pic>
        <p:pic>
          <p:nvPicPr>
            <p:cNvPr id="27" name="Graphic 26" descr="Stopwatch">
              <a:extLst>
                <a:ext uri="{FF2B5EF4-FFF2-40B4-BE49-F238E27FC236}">
                  <a16:creationId xmlns:a16="http://schemas.microsoft.com/office/drawing/2014/main" id="{15F9142D-8BF5-4E8F-B941-F72C1E4EF1D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904941" y="3105751"/>
              <a:ext cx="633600" cy="633558"/>
            </a:xfrm>
            <a:prstGeom prst="rect">
              <a:avLst/>
            </a:prstGeom>
          </p:spPr>
        </p:pic>
        <p:pic>
          <p:nvPicPr>
            <p:cNvPr id="28" name="Graphic 27" descr="Upward trend">
              <a:extLst>
                <a:ext uri="{FF2B5EF4-FFF2-40B4-BE49-F238E27FC236}">
                  <a16:creationId xmlns:a16="http://schemas.microsoft.com/office/drawing/2014/main" id="{C9F6791E-8B91-46F2-BEA3-0E087BDCDEB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5351954" y="3161536"/>
              <a:ext cx="554400" cy="554363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71D88E9-39E8-49C5-8FB4-987E960D58E9}"/>
                </a:ext>
              </a:extLst>
            </p:cNvPr>
            <p:cNvSpPr txBox="1"/>
            <p:nvPr/>
          </p:nvSpPr>
          <p:spPr>
            <a:xfrm>
              <a:off x="769137" y="3854470"/>
              <a:ext cx="13136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srgbClr val="00239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transparent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B082DFF-33A7-4ADA-BC16-0A00FE9CDFDF}"/>
                </a:ext>
              </a:extLst>
            </p:cNvPr>
            <p:cNvSpPr txBox="1"/>
            <p:nvPr/>
          </p:nvSpPr>
          <p:spPr>
            <a:xfrm>
              <a:off x="2177176" y="3854470"/>
              <a:ext cx="13136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srgbClr val="00239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accessible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DED5E71-437D-4E98-9F3D-DEEC2105A1B6}"/>
                </a:ext>
              </a:extLst>
            </p:cNvPr>
            <p:cNvSpPr txBox="1"/>
            <p:nvPr/>
          </p:nvSpPr>
          <p:spPr>
            <a:xfrm>
              <a:off x="3559457" y="3854470"/>
              <a:ext cx="13136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srgbClr val="00239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timely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0F1DD64-2F8A-4CAF-92CD-7F980CE17B8B}"/>
                </a:ext>
              </a:extLst>
            </p:cNvPr>
            <p:cNvSpPr txBox="1"/>
            <p:nvPr/>
          </p:nvSpPr>
          <p:spPr>
            <a:xfrm>
              <a:off x="4967496" y="3851037"/>
              <a:ext cx="13136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srgbClr val="00239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efficient and sustainable</a:t>
              </a:r>
              <a:endParaRPr lang="en-GB" sz="1200" b="1" strike="sngStrike" dirty="0">
                <a:solidFill>
                  <a:srgbClr val="002395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492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Blue Logo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33800" y="4406901"/>
            <a:ext cx="7592484" cy="1362075"/>
          </a:xfrm>
        </p:spPr>
        <p:txBody>
          <a:bodyPr anchor="t">
            <a:normAutofit/>
          </a:bodyPr>
          <a:lstStyle>
            <a:lvl1pPr algn="l">
              <a:defRPr sz="2400" b="0" cap="none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505200"/>
            <a:ext cx="7592484" cy="901700"/>
          </a:xfr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rgbClr val="00239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8DBA64E-1451-43CA-B536-D094FBC06A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699000" y="2443236"/>
            <a:ext cx="5652000" cy="510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18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23B7FEA-12BE-47D6-A42A-6F7CE5B6D80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638800" y="0"/>
            <a:ext cx="6553201" cy="6858000"/>
          </a:xfrm>
          <a:solidFill>
            <a:schemeClr val="bg1"/>
          </a:solidFill>
          <a:effectLst>
            <a:outerShdw blurRad="419100" dist="165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BFA012A-D6A7-4C73-966B-E9D6FE3408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0998" y="2383683"/>
            <a:ext cx="4788000" cy="390295"/>
          </a:xfrm>
          <a:ln>
            <a:noFill/>
          </a:ln>
        </p:spPr>
        <p:txBody>
          <a:bodyPr wrap="square" tIns="36000" anchor="t">
            <a:spAutoFit/>
          </a:bodyPr>
          <a:lstStyle>
            <a:lvl1pPr marL="0" indent="0">
              <a:spcBef>
                <a:spcPts val="5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82562" indent="0">
              <a:spcBef>
                <a:spcPts val="500"/>
              </a:spcBef>
              <a:buNone/>
              <a:defRPr sz="1600"/>
            </a:lvl2pPr>
            <a:lvl3pPr>
              <a:spcBef>
                <a:spcPts val="500"/>
              </a:spcBef>
              <a:defRPr sz="1400"/>
            </a:lvl3pPr>
            <a:lvl4pPr>
              <a:spcBef>
                <a:spcPts val="500"/>
              </a:spcBef>
              <a:defRPr sz="1400"/>
            </a:lvl4pPr>
            <a:lvl5pPr>
              <a:spcBef>
                <a:spcPts val="500"/>
              </a:spcBef>
              <a:defRPr sz="1400"/>
            </a:lvl5pPr>
            <a:lvl6pPr>
              <a:defRPr sz="1400"/>
            </a:lvl6pPr>
            <a:lvl7pPr>
              <a:spcBef>
                <a:spcPts val="500"/>
              </a:spcBef>
              <a:defRPr sz="1600"/>
            </a:lvl7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cxnSp>
        <p:nvCxnSpPr>
          <p:cNvPr id="10" name="Swoosh">
            <a:extLst>
              <a:ext uri="{FF2B5EF4-FFF2-40B4-BE49-F238E27FC236}">
                <a16:creationId xmlns:a16="http://schemas.microsoft.com/office/drawing/2014/main" id="{17203E01-D8C0-4ABD-B86C-8359ECC0E055}"/>
              </a:ext>
            </a:extLst>
          </p:cNvPr>
          <p:cNvCxnSpPr/>
          <p:nvPr userDrawn="1"/>
        </p:nvCxnSpPr>
        <p:spPr bwMode="auto">
          <a:xfrm>
            <a:off x="381000" y="2286000"/>
            <a:ext cx="4800600" cy="0"/>
          </a:xfrm>
          <a:prstGeom prst="line">
            <a:avLst/>
          </a:prstGeom>
          <a:solidFill>
            <a:srgbClr val="002395"/>
          </a:solidFill>
          <a:ln w="12700" cap="sq" cmpd="sng" algn="ctr">
            <a:gradFill>
              <a:gsLst>
                <a:gs pos="0">
                  <a:srgbClr val="F05035"/>
                </a:gs>
                <a:gs pos="61000">
                  <a:schemeClr val="accent2"/>
                </a:gs>
                <a:gs pos="100000">
                  <a:schemeClr val="accent2"/>
                </a:gs>
              </a:gsLst>
              <a:lin ang="21594000" scaled="0"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1390B5D4-A196-476D-AE05-827F737E964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81000" y="1828800"/>
            <a:ext cx="4800600" cy="451850"/>
          </a:xfrm>
        </p:spPr>
        <p:txBody>
          <a:bodyPr wrap="square" tIns="36000">
            <a:spAutoFit/>
          </a:bodyPr>
          <a:lstStyle>
            <a:lvl1pPr marL="0" indent="0">
              <a:spcBef>
                <a:spcPts val="500"/>
              </a:spcBef>
              <a:buNone/>
              <a:defRPr sz="2400" b="1">
                <a:solidFill>
                  <a:srgbClr val="002395"/>
                </a:solidFill>
              </a:defRPr>
            </a:lvl1pPr>
            <a:lvl2pPr marL="182562" indent="0">
              <a:spcBef>
                <a:spcPts val="500"/>
              </a:spcBef>
              <a:buNone/>
              <a:defRPr sz="1600"/>
            </a:lvl2pPr>
            <a:lvl3pPr>
              <a:spcBef>
                <a:spcPts val="500"/>
              </a:spcBef>
              <a:defRPr sz="1400"/>
            </a:lvl3pPr>
            <a:lvl4pPr>
              <a:spcBef>
                <a:spcPts val="500"/>
              </a:spcBef>
              <a:defRPr sz="1400"/>
            </a:lvl4pPr>
            <a:lvl5pPr>
              <a:spcBef>
                <a:spcPts val="500"/>
              </a:spcBef>
              <a:defRPr sz="1400"/>
            </a:lvl5pPr>
            <a:lvl6pPr>
              <a:defRPr sz="1400"/>
            </a:lvl6pPr>
            <a:lvl7pPr>
              <a:spcBef>
                <a:spcPts val="500"/>
              </a:spcBef>
              <a:defRPr sz="1600"/>
            </a:lvl7pPr>
          </a:lstStyle>
          <a:p>
            <a:pPr lvl="0"/>
            <a:r>
              <a:rPr lang="en-GB" dirty="0"/>
              <a:t>Section Divider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BA87C403-C23D-4563-8E0D-D9B55FC652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14443" y="360000"/>
            <a:ext cx="2252557" cy="55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09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ith Image 1 Logo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23B7FEA-12BE-47D6-A42A-6F7CE5B6D80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638800" y="0"/>
            <a:ext cx="6553201" cy="6858000"/>
          </a:xfrm>
          <a:solidFill>
            <a:schemeClr val="bg1"/>
          </a:solidFill>
          <a:effectLst>
            <a:outerShdw blurRad="419100" dist="165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BFA012A-D6A7-4C73-966B-E9D6FE3408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0998" y="2383683"/>
            <a:ext cx="4788000" cy="390295"/>
          </a:xfrm>
          <a:ln>
            <a:noFill/>
          </a:ln>
        </p:spPr>
        <p:txBody>
          <a:bodyPr wrap="square" tIns="36000" anchor="t">
            <a:spAutoFit/>
          </a:bodyPr>
          <a:lstStyle>
            <a:lvl1pPr marL="0" indent="0">
              <a:spcBef>
                <a:spcPts val="5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82562" indent="0">
              <a:spcBef>
                <a:spcPts val="500"/>
              </a:spcBef>
              <a:buNone/>
              <a:defRPr sz="1600"/>
            </a:lvl2pPr>
            <a:lvl3pPr>
              <a:spcBef>
                <a:spcPts val="500"/>
              </a:spcBef>
              <a:defRPr sz="1400"/>
            </a:lvl3pPr>
            <a:lvl4pPr>
              <a:spcBef>
                <a:spcPts val="500"/>
              </a:spcBef>
              <a:defRPr sz="1400"/>
            </a:lvl4pPr>
            <a:lvl5pPr>
              <a:spcBef>
                <a:spcPts val="500"/>
              </a:spcBef>
              <a:defRPr sz="1400"/>
            </a:lvl5pPr>
            <a:lvl6pPr>
              <a:defRPr sz="1400"/>
            </a:lvl6pPr>
            <a:lvl7pPr>
              <a:spcBef>
                <a:spcPts val="500"/>
              </a:spcBef>
              <a:defRPr sz="1600"/>
            </a:lvl7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cxnSp>
        <p:nvCxnSpPr>
          <p:cNvPr id="10" name="Swoosh">
            <a:extLst>
              <a:ext uri="{FF2B5EF4-FFF2-40B4-BE49-F238E27FC236}">
                <a16:creationId xmlns:a16="http://schemas.microsoft.com/office/drawing/2014/main" id="{17203E01-D8C0-4ABD-B86C-8359ECC0E055}"/>
              </a:ext>
            </a:extLst>
          </p:cNvPr>
          <p:cNvCxnSpPr/>
          <p:nvPr userDrawn="1"/>
        </p:nvCxnSpPr>
        <p:spPr bwMode="auto">
          <a:xfrm>
            <a:off x="381000" y="2286000"/>
            <a:ext cx="4800600" cy="0"/>
          </a:xfrm>
          <a:prstGeom prst="line">
            <a:avLst/>
          </a:prstGeom>
          <a:solidFill>
            <a:srgbClr val="002395"/>
          </a:solidFill>
          <a:ln w="12700" cap="sq" cmpd="sng" algn="ctr">
            <a:gradFill>
              <a:gsLst>
                <a:gs pos="0">
                  <a:srgbClr val="F05035"/>
                </a:gs>
                <a:gs pos="61000">
                  <a:schemeClr val="accent2"/>
                </a:gs>
                <a:gs pos="100000">
                  <a:schemeClr val="accent2"/>
                </a:gs>
              </a:gsLst>
              <a:lin ang="21594000" scaled="0"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1390B5D4-A196-476D-AE05-827F737E964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81000" y="1828800"/>
            <a:ext cx="4800600" cy="451850"/>
          </a:xfrm>
        </p:spPr>
        <p:txBody>
          <a:bodyPr wrap="square" tIns="36000">
            <a:spAutoFit/>
          </a:bodyPr>
          <a:lstStyle>
            <a:lvl1pPr marL="0" indent="0">
              <a:spcBef>
                <a:spcPts val="500"/>
              </a:spcBef>
              <a:buNone/>
              <a:defRPr sz="2400" b="1">
                <a:solidFill>
                  <a:srgbClr val="002395"/>
                </a:solidFill>
              </a:defRPr>
            </a:lvl1pPr>
            <a:lvl2pPr marL="182562" indent="0">
              <a:spcBef>
                <a:spcPts val="500"/>
              </a:spcBef>
              <a:buNone/>
              <a:defRPr sz="1600"/>
            </a:lvl2pPr>
            <a:lvl3pPr>
              <a:spcBef>
                <a:spcPts val="500"/>
              </a:spcBef>
              <a:defRPr sz="1400"/>
            </a:lvl3pPr>
            <a:lvl4pPr>
              <a:spcBef>
                <a:spcPts val="500"/>
              </a:spcBef>
              <a:defRPr sz="1400"/>
            </a:lvl4pPr>
            <a:lvl5pPr>
              <a:spcBef>
                <a:spcPts val="500"/>
              </a:spcBef>
              <a:defRPr sz="1400"/>
            </a:lvl5pPr>
            <a:lvl6pPr>
              <a:defRPr sz="1400"/>
            </a:lvl6pPr>
            <a:lvl7pPr>
              <a:spcBef>
                <a:spcPts val="500"/>
              </a:spcBef>
              <a:defRPr sz="1600"/>
            </a:lvl7pPr>
          </a:lstStyle>
          <a:p>
            <a:pPr lvl="0"/>
            <a:r>
              <a:rPr lang="en-GB" dirty="0"/>
              <a:t>Section Divider</a:t>
            </a:r>
            <a:endParaRPr lang="en-US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712A5DFF-6070-4E75-AE9F-AC45524B54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699000" y="2443236"/>
            <a:ext cx="5652000" cy="510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36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ith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CE02192-CFFA-4B40-BBC1-382B90F8B8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1480" y="2772460"/>
            <a:ext cx="5687439" cy="1837756"/>
          </a:xfrm>
          <a:custGeom>
            <a:avLst/>
            <a:gdLst>
              <a:gd name="connsiteX0" fmla="*/ 0 w 5136205"/>
              <a:gd name="connsiteY0" fmla="*/ 0 h 872170"/>
              <a:gd name="connsiteX1" fmla="*/ 5136205 w 5136205"/>
              <a:gd name="connsiteY1" fmla="*/ 0 h 872170"/>
              <a:gd name="connsiteX2" fmla="*/ 5136205 w 5136205"/>
              <a:gd name="connsiteY2" fmla="*/ 872170 h 872170"/>
              <a:gd name="connsiteX3" fmla="*/ 0 w 5136205"/>
              <a:gd name="connsiteY3" fmla="*/ 872170 h 872170"/>
              <a:gd name="connsiteX4" fmla="*/ 0 w 5136205"/>
              <a:gd name="connsiteY4" fmla="*/ 0 h 872170"/>
              <a:gd name="connsiteX0" fmla="*/ 0 w 5136205"/>
              <a:gd name="connsiteY0" fmla="*/ 0 h 872170"/>
              <a:gd name="connsiteX1" fmla="*/ 4928682 w 5136205"/>
              <a:gd name="connsiteY1" fmla="*/ 0 h 872170"/>
              <a:gd name="connsiteX2" fmla="*/ 5136205 w 5136205"/>
              <a:gd name="connsiteY2" fmla="*/ 872170 h 872170"/>
              <a:gd name="connsiteX3" fmla="*/ 0 w 5136205"/>
              <a:gd name="connsiteY3" fmla="*/ 872170 h 872170"/>
              <a:gd name="connsiteX4" fmla="*/ 0 w 5136205"/>
              <a:gd name="connsiteY4" fmla="*/ 0 h 872170"/>
              <a:gd name="connsiteX0" fmla="*/ 0 w 5058384"/>
              <a:gd name="connsiteY0" fmla="*/ 0 h 878655"/>
              <a:gd name="connsiteX1" fmla="*/ 4928682 w 5058384"/>
              <a:gd name="connsiteY1" fmla="*/ 0 h 878655"/>
              <a:gd name="connsiteX2" fmla="*/ 5058384 w 5058384"/>
              <a:gd name="connsiteY2" fmla="*/ 878655 h 878655"/>
              <a:gd name="connsiteX3" fmla="*/ 0 w 5058384"/>
              <a:gd name="connsiteY3" fmla="*/ 872170 h 878655"/>
              <a:gd name="connsiteX4" fmla="*/ 0 w 5058384"/>
              <a:gd name="connsiteY4" fmla="*/ 0 h 878655"/>
              <a:gd name="connsiteX0" fmla="*/ 0 w 5058384"/>
              <a:gd name="connsiteY0" fmla="*/ 0 h 878655"/>
              <a:gd name="connsiteX1" fmla="*/ 4857346 w 5058384"/>
              <a:gd name="connsiteY1" fmla="*/ 6485 h 878655"/>
              <a:gd name="connsiteX2" fmla="*/ 5058384 w 5058384"/>
              <a:gd name="connsiteY2" fmla="*/ 878655 h 878655"/>
              <a:gd name="connsiteX3" fmla="*/ 0 w 5058384"/>
              <a:gd name="connsiteY3" fmla="*/ 872170 h 878655"/>
              <a:gd name="connsiteX4" fmla="*/ 0 w 5058384"/>
              <a:gd name="connsiteY4" fmla="*/ 0 h 878655"/>
              <a:gd name="connsiteX0" fmla="*/ 0 w 5265907"/>
              <a:gd name="connsiteY0" fmla="*/ 0 h 878655"/>
              <a:gd name="connsiteX1" fmla="*/ 5265907 w 5265907"/>
              <a:gd name="connsiteY1" fmla="*/ 3408 h 878655"/>
              <a:gd name="connsiteX2" fmla="*/ 5058384 w 5265907"/>
              <a:gd name="connsiteY2" fmla="*/ 878655 h 878655"/>
              <a:gd name="connsiteX3" fmla="*/ 0 w 5265907"/>
              <a:gd name="connsiteY3" fmla="*/ 872170 h 878655"/>
              <a:gd name="connsiteX4" fmla="*/ 0 w 5265907"/>
              <a:gd name="connsiteY4" fmla="*/ 0 h 878655"/>
              <a:gd name="connsiteX0" fmla="*/ 0 w 5278877"/>
              <a:gd name="connsiteY0" fmla="*/ 2747 h 881402"/>
              <a:gd name="connsiteX1" fmla="*/ 5278877 w 5278877"/>
              <a:gd name="connsiteY1" fmla="*/ 0 h 881402"/>
              <a:gd name="connsiteX2" fmla="*/ 5058384 w 5278877"/>
              <a:gd name="connsiteY2" fmla="*/ 881402 h 881402"/>
              <a:gd name="connsiteX3" fmla="*/ 0 w 5278877"/>
              <a:gd name="connsiteY3" fmla="*/ 874917 h 881402"/>
              <a:gd name="connsiteX4" fmla="*/ 0 w 5278877"/>
              <a:gd name="connsiteY4" fmla="*/ 2747 h 881402"/>
              <a:gd name="connsiteX0" fmla="*/ 0 w 5272392"/>
              <a:gd name="connsiteY0" fmla="*/ 0 h 878655"/>
              <a:gd name="connsiteX1" fmla="*/ 5272392 w 5272392"/>
              <a:gd name="connsiteY1" fmla="*/ 3408 h 878655"/>
              <a:gd name="connsiteX2" fmla="*/ 5058384 w 5272392"/>
              <a:gd name="connsiteY2" fmla="*/ 878655 h 878655"/>
              <a:gd name="connsiteX3" fmla="*/ 0 w 5272392"/>
              <a:gd name="connsiteY3" fmla="*/ 872170 h 878655"/>
              <a:gd name="connsiteX4" fmla="*/ 0 w 5272392"/>
              <a:gd name="connsiteY4" fmla="*/ 0 h 878655"/>
              <a:gd name="connsiteX0" fmla="*/ 0 w 5700409"/>
              <a:gd name="connsiteY0" fmla="*/ 0 h 878655"/>
              <a:gd name="connsiteX1" fmla="*/ 5272392 w 5700409"/>
              <a:gd name="connsiteY1" fmla="*/ 3408 h 878655"/>
              <a:gd name="connsiteX2" fmla="*/ 5700409 w 5700409"/>
              <a:gd name="connsiteY2" fmla="*/ 878655 h 878655"/>
              <a:gd name="connsiteX3" fmla="*/ 0 w 5700409"/>
              <a:gd name="connsiteY3" fmla="*/ 872170 h 878655"/>
              <a:gd name="connsiteX4" fmla="*/ 0 w 5700409"/>
              <a:gd name="connsiteY4" fmla="*/ 0 h 878655"/>
              <a:gd name="connsiteX0" fmla="*/ 0 w 5700409"/>
              <a:gd name="connsiteY0" fmla="*/ 2748 h 881403"/>
              <a:gd name="connsiteX1" fmla="*/ 5259422 w 5700409"/>
              <a:gd name="connsiteY1" fmla="*/ 0 h 881403"/>
              <a:gd name="connsiteX2" fmla="*/ 5700409 w 5700409"/>
              <a:gd name="connsiteY2" fmla="*/ 881403 h 881403"/>
              <a:gd name="connsiteX3" fmla="*/ 0 w 5700409"/>
              <a:gd name="connsiteY3" fmla="*/ 874918 h 881403"/>
              <a:gd name="connsiteX4" fmla="*/ 0 w 5700409"/>
              <a:gd name="connsiteY4" fmla="*/ 2748 h 881403"/>
              <a:gd name="connsiteX0" fmla="*/ 0 w 5700409"/>
              <a:gd name="connsiteY0" fmla="*/ 0 h 878655"/>
              <a:gd name="connsiteX1" fmla="*/ 5239967 w 5700409"/>
              <a:gd name="connsiteY1" fmla="*/ 330 h 878655"/>
              <a:gd name="connsiteX2" fmla="*/ 5700409 w 5700409"/>
              <a:gd name="connsiteY2" fmla="*/ 878655 h 878655"/>
              <a:gd name="connsiteX3" fmla="*/ 0 w 5700409"/>
              <a:gd name="connsiteY3" fmla="*/ 872170 h 878655"/>
              <a:gd name="connsiteX4" fmla="*/ 0 w 5700409"/>
              <a:gd name="connsiteY4" fmla="*/ 0 h 878655"/>
              <a:gd name="connsiteX0" fmla="*/ 0 w 5687439"/>
              <a:gd name="connsiteY0" fmla="*/ 0 h 872170"/>
              <a:gd name="connsiteX1" fmla="*/ 5239967 w 5687439"/>
              <a:gd name="connsiteY1" fmla="*/ 330 h 872170"/>
              <a:gd name="connsiteX2" fmla="*/ 5687439 w 5687439"/>
              <a:gd name="connsiteY2" fmla="*/ 869422 h 872170"/>
              <a:gd name="connsiteX3" fmla="*/ 0 w 5687439"/>
              <a:gd name="connsiteY3" fmla="*/ 872170 h 872170"/>
              <a:gd name="connsiteX4" fmla="*/ 0 w 5687439"/>
              <a:gd name="connsiteY4" fmla="*/ 0 h 87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87439" h="872170">
                <a:moveTo>
                  <a:pt x="0" y="0"/>
                </a:moveTo>
                <a:lnTo>
                  <a:pt x="5239967" y="330"/>
                </a:lnTo>
                <a:lnTo>
                  <a:pt x="5687439" y="869422"/>
                </a:lnTo>
                <a:lnTo>
                  <a:pt x="0" y="87217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Section Divider</a:t>
            </a:r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89DA5CD-6F7E-45C2-A798-26B76A91D3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14443" y="360000"/>
            <a:ext cx="2252557" cy="554398"/>
          </a:xfrm>
          <a:prstGeom prst="rect">
            <a:avLst/>
          </a:pr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9270112-F24E-4C92-B562-0E71CC3F80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 flipH="1">
            <a:off x="5537364" y="-12676"/>
            <a:ext cx="6680035" cy="6883375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37 h 10037"/>
              <a:gd name="connsiteX1" fmla="*/ 43 w 10000"/>
              <a:gd name="connsiteY1" fmla="*/ 0 h 10037"/>
              <a:gd name="connsiteX2" fmla="*/ 10000 w 10000"/>
              <a:gd name="connsiteY2" fmla="*/ 37 h 10037"/>
              <a:gd name="connsiteX3" fmla="*/ 8000 w 10000"/>
              <a:gd name="connsiteY3" fmla="*/ 10037 h 10037"/>
              <a:gd name="connsiteX4" fmla="*/ 0 w 10000"/>
              <a:gd name="connsiteY4" fmla="*/ 10037 h 10037"/>
              <a:gd name="connsiteX0" fmla="*/ 0 w 10395"/>
              <a:gd name="connsiteY0" fmla="*/ 10037 h 10037"/>
              <a:gd name="connsiteX1" fmla="*/ 43 w 10395"/>
              <a:gd name="connsiteY1" fmla="*/ 0 h 10037"/>
              <a:gd name="connsiteX2" fmla="*/ 10395 w 10395"/>
              <a:gd name="connsiteY2" fmla="*/ 37 h 10037"/>
              <a:gd name="connsiteX3" fmla="*/ 8000 w 10395"/>
              <a:gd name="connsiteY3" fmla="*/ 10037 h 10037"/>
              <a:gd name="connsiteX4" fmla="*/ 0 w 10395"/>
              <a:gd name="connsiteY4" fmla="*/ 10037 h 1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95" h="10037">
                <a:moveTo>
                  <a:pt x="0" y="10037"/>
                </a:moveTo>
                <a:cubicBezTo>
                  <a:pt x="14" y="6691"/>
                  <a:pt x="29" y="3346"/>
                  <a:pt x="43" y="0"/>
                </a:cubicBezTo>
                <a:lnTo>
                  <a:pt x="10395" y="37"/>
                </a:lnTo>
                <a:lnTo>
                  <a:pt x="8000" y="10037"/>
                </a:lnTo>
                <a:lnTo>
                  <a:pt x="0" y="10037"/>
                </a:lnTo>
                <a:close/>
              </a:path>
            </a:pathLst>
          </a:cu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75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ith Image 3 with Blue Logo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CE02192-CFFA-4B40-BBC1-382B90F8B8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1480" y="2772460"/>
            <a:ext cx="5687439" cy="1837756"/>
          </a:xfrm>
          <a:custGeom>
            <a:avLst/>
            <a:gdLst>
              <a:gd name="connsiteX0" fmla="*/ 0 w 5136205"/>
              <a:gd name="connsiteY0" fmla="*/ 0 h 872170"/>
              <a:gd name="connsiteX1" fmla="*/ 5136205 w 5136205"/>
              <a:gd name="connsiteY1" fmla="*/ 0 h 872170"/>
              <a:gd name="connsiteX2" fmla="*/ 5136205 w 5136205"/>
              <a:gd name="connsiteY2" fmla="*/ 872170 h 872170"/>
              <a:gd name="connsiteX3" fmla="*/ 0 w 5136205"/>
              <a:gd name="connsiteY3" fmla="*/ 872170 h 872170"/>
              <a:gd name="connsiteX4" fmla="*/ 0 w 5136205"/>
              <a:gd name="connsiteY4" fmla="*/ 0 h 872170"/>
              <a:gd name="connsiteX0" fmla="*/ 0 w 5136205"/>
              <a:gd name="connsiteY0" fmla="*/ 0 h 872170"/>
              <a:gd name="connsiteX1" fmla="*/ 4928682 w 5136205"/>
              <a:gd name="connsiteY1" fmla="*/ 0 h 872170"/>
              <a:gd name="connsiteX2" fmla="*/ 5136205 w 5136205"/>
              <a:gd name="connsiteY2" fmla="*/ 872170 h 872170"/>
              <a:gd name="connsiteX3" fmla="*/ 0 w 5136205"/>
              <a:gd name="connsiteY3" fmla="*/ 872170 h 872170"/>
              <a:gd name="connsiteX4" fmla="*/ 0 w 5136205"/>
              <a:gd name="connsiteY4" fmla="*/ 0 h 872170"/>
              <a:gd name="connsiteX0" fmla="*/ 0 w 5058384"/>
              <a:gd name="connsiteY0" fmla="*/ 0 h 878655"/>
              <a:gd name="connsiteX1" fmla="*/ 4928682 w 5058384"/>
              <a:gd name="connsiteY1" fmla="*/ 0 h 878655"/>
              <a:gd name="connsiteX2" fmla="*/ 5058384 w 5058384"/>
              <a:gd name="connsiteY2" fmla="*/ 878655 h 878655"/>
              <a:gd name="connsiteX3" fmla="*/ 0 w 5058384"/>
              <a:gd name="connsiteY3" fmla="*/ 872170 h 878655"/>
              <a:gd name="connsiteX4" fmla="*/ 0 w 5058384"/>
              <a:gd name="connsiteY4" fmla="*/ 0 h 878655"/>
              <a:gd name="connsiteX0" fmla="*/ 0 w 5058384"/>
              <a:gd name="connsiteY0" fmla="*/ 0 h 878655"/>
              <a:gd name="connsiteX1" fmla="*/ 4857346 w 5058384"/>
              <a:gd name="connsiteY1" fmla="*/ 6485 h 878655"/>
              <a:gd name="connsiteX2" fmla="*/ 5058384 w 5058384"/>
              <a:gd name="connsiteY2" fmla="*/ 878655 h 878655"/>
              <a:gd name="connsiteX3" fmla="*/ 0 w 5058384"/>
              <a:gd name="connsiteY3" fmla="*/ 872170 h 878655"/>
              <a:gd name="connsiteX4" fmla="*/ 0 w 5058384"/>
              <a:gd name="connsiteY4" fmla="*/ 0 h 878655"/>
              <a:gd name="connsiteX0" fmla="*/ 0 w 5265907"/>
              <a:gd name="connsiteY0" fmla="*/ 0 h 878655"/>
              <a:gd name="connsiteX1" fmla="*/ 5265907 w 5265907"/>
              <a:gd name="connsiteY1" fmla="*/ 3408 h 878655"/>
              <a:gd name="connsiteX2" fmla="*/ 5058384 w 5265907"/>
              <a:gd name="connsiteY2" fmla="*/ 878655 h 878655"/>
              <a:gd name="connsiteX3" fmla="*/ 0 w 5265907"/>
              <a:gd name="connsiteY3" fmla="*/ 872170 h 878655"/>
              <a:gd name="connsiteX4" fmla="*/ 0 w 5265907"/>
              <a:gd name="connsiteY4" fmla="*/ 0 h 878655"/>
              <a:gd name="connsiteX0" fmla="*/ 0 w 5278877"/>
              <a:gd name="connsiteY0" fmla="*/ 2747 h 881402"/>
              <a:gd name="connsiteX1" fmla="*/ 5278877 w 5278877"/>
              <a:gd name="connsiteY1" fmla="*/ 0 h 881402"/>
              <a:gd name="connsiteX2" fmla="*/ 5058384 w 5278877"/>
              <a:gd name="connsiteY2" fmla="*/ 881402 h 881402"/>
              <a:gd name="connsiteX3" fmla="*/ 0 w 5278877"/>
              <a:gd name="connsiteY3" fmla="*/ 874917 h 881402"/>
              <a:gd name="connsiteX4" fmla="*/ 0 w 5278877"/>
              <a:gd name="connsiteY4" fmla="*/ 2747 h 881402"/>
              <a:gd name="connsiteX0" fmla="*/ 0 w 5272392"/>
              <a:gd name="connsiteY0" fmla="*/ 0 h 878655"/>
              <a:gd name="connsiteX1" fmla="*/ 5272392 w 5272392"/>
              <a:gd name="connsiteY1" fmla="*/ 3408 h 878655"/>
              <a:gd name="connsiteX2" fmla="*/ 5058384 w 5272392"/>
              <a:gd name="connsiteY2" fmla="*/ 878655 h 878655"/>
              <a:gd name="connsiteX3" fmla="*/ 0 w 5272392"/>
              <a:gd name="connsiteY3" fmla="*/ 872170 h 878655"/>
              <a:gd name="connsiteX4" fmla="*/ 0 w 5272392"/>
              <a:gd name="connsiteY4" fmla="*/ 0 h 878655"/>
              <a:gd name="connsiteX0" fmla="*/ 0 w 5700409"/>
              <a:gd name="connsiteY0" fmla="*/ 0 h 878655"/>
              <a:gd name="connsiteX1" fmla="*/ 5272392 w 5700409"/>
              <a:gd name="connsiteY1" fmla="*/ 3408 h 878655"/>
              <a:gd name="connsiteX2" fmla="*/ 5700409 w 5700409"/>
              <a:gd name="connsiteY2" fmla="*/ 878655 h 878655"/>
              <a:gd name="connsiteX3" fmla="*/ 0 w 5700409"/>
              <a:gd name="connsiteY3" fmla="*/ 872170 h 878655"/>
              <a:gd name="connsiteX4" fmla="*/ 0 w 5700409"/>
              <a:gd name="connsiteY4" fmla="*/ 0 h 878655"/>
              <a:gd name="connsiteX0" fmla="*/ 0 w 5700409"/>
              <a:gd name="connsiteY0" fmla="*/ 2748 h 881403"/>
              <a:gd name="connsiteX1" fmla="*/ 5259422 w 5700409"/>
              <a:gd name="connsiteY1" fmla="*/ 0 h 881403"/>
              <a:gd name="connsiteX2" fmla="*/ 5700409 w 5700409"/>
              <a:gd name="connsiteY2" fmla="*/ 881403 h 881403"/>
              <a:gd name="connsiteX3" fmla="*/ 0 w 5700409"/>
              <a:gd name="connsiteY3" fmla="*/ 874918 h 881403"/>
              <a:gd name="connsiteX4" fmla="*/ 0 w 5700409"/>
              <a:gd name="connsiteY4" fmla="*/ 2748 h 881403"/>
              <a:gd name="connsiteX0" fmla="*/ 0 w 5700409"/>
              <a:gd name="connsiteY0" fmla="*/ 0 h 878655"/>
              <a:gd name="connsiteX1" fmla="*/ 5239967 w 5700409"/>
              <a:gd name="connsiteY1" fmla="*/ 330 h 878655"/>
              <a:gd name="connsiteX2" fmla="*/ 5700409 w 5700409"/>
              <a:gd name="connsiteY2" fmla="*/ 878655 h 878655"/>
              <a:gd name="connsiteX3" fmla="*/ 0 w 5700409"/>
              <a:gd name="connsiteY3" fmla="*/ 872170 h 878655"/>
              <a:gd name="connsiteX4" fmla="*/ 0 w 5700409"/>
              <a:gd name="connsiteY4" fmla="*/ 0 h 878655"/>
              <a:gd name="connsiteX0" fmla="*/ 0 w 5687439"/>
              <a:gd name="connsiteY0" fmla="*/ 0 h 872170"/>
              <a:gd name="connsiteX1" fmla="*/ 5239967 w 5687439"/>
              <a:gd name="connsiteY1" fmla="*/ 330 h 872170"/>
              <a:gd name="connsiteX2" fmla="*/ 5687439 w 5687439"/>
              <a:gd name="connsiteY2" fmla="*/ 869422 h 872170"/>
              <a:gd name="connsiteX3" fmla="*/ 0 w 5687439"/>
              <a:gd name="connsiteY3" fmla="*/ 872170 h 872170"/>
              <a:gd name="connsiteX4" fmla="*/ 0 w 5687439"/>
              <a:gd name="connsiteY4" fmla="*/ 0 h 87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87439" h="872170">
                <a:moveTo>
                  <a:pt x="0" y="0"/>
                </a:moveTo>
                <a:lnTo>
                  <a:pt x="5239967" y="330"/>
                </a:lnTo>
                <a:lnTo>
                  <a:pt x="5687439" y="869422"/>
                </a:lnTo>
                <a:lnTo>
                  <a:pt x="0" y="87217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Section Divider</a:t>
            </a:r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89DA5CD-6F7E-45C2-A798-26B76A91D3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14443" y="360000"/>
            <a:ext cx="2252557" cy="554398"/>
          </a:xfrm>
          <a:prstGeom prst="rect">
            <a:avLst/>
          </a:pr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9270112-F24E-4C92-B562-0E71CC3F80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 flipH="1">
            <a:off x="5537364" y="-12676"/>
            <a:ext cx="6680035" cy="6883375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37 h 10037"/>
              <a:gd name="connsiteX1" fmla="*/ 43 w 10000"/>
              <a:gd name="connsiteY1" fmla="*/ 0 h 10037"/>
              <a:gd name="connsiteX2" fmla="*/ 10000 w 10000"/>
              <a:gd name="connsiteY2" fmla="*/ 37 h 10037"/>
              <a:gd name="connsiteX3" fmla="*/ 8000 w 10000"/>
              <a:gd name="connsiteY3" fmla="*/ 10037 h 10037"/>
              <a:gd name="connsiteX4" fmla="*/ 0 w 10000"/>
              <a:gd name="connsiteY4" fmla="*/ 10037 h 10037"/>
              <a:gd name="connsiteX0" fmla="*/ 0 w 10395"/>
              <a:gd name="connsiteY0" fmla="*/ 10037 h 10037"/>
              <a:gd name="connsiteX1" fmla="*/ 43 w 10395"/>
              <a:gd name="connsiteY1" fmla="*/ 0 h 10037"/>
              <a:gd name="connsiteX2" fmla="*/ 10395 w 10395"/>
              <a:gd name="connsiteY2" fmla="*/ 37 h 10037"/>
              <a:gd name="connsiteX3" fmla="*/ 8000 w 10395"/>
              <a:gd name="connsiteY3" fmla="*/ 10037 h 10037"/>
              <a:gd name="connsiteX4" fmla="*/ 0 w 10395"/>
              <a:gd name="connsiteY4" fmla="*/ 10037 h 1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95" h="10037">
                <a:moveTo>
                  <a:pt x="0" y="10037"/>
                </a:moveTo>
                <a:cubicBezTo>
                  <a:pt x="14" y="6691"/>
                  <a:pt x="29" y="3346"/>
                  <a:pt x="43" y="0"/>
                </a:cubicBezTo>
                <a:lnTo>
                  <a:pt x="10395" y="37"/>
                </a:lnTo>
                <a:lnTo>
                  <a:pt x="8000" y="10037"/>
                </a:lnTo>
                <a:lnTo>
                  <a:pt x="0" y="10037"/>
                </a:lnTo>
                <a:close/>
              </a:path>
            </a:pathLst>
          </a:cu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66A7B960-B435-4E68-AFCC-3C18FC4CBE7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699000" y="2443236"/>
            <a:ext cx="5652000" cy="510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74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06200" y="6356351"/>
            <a:ext cx="396000" cy="365125"/>
          </a:xfrm>
        </p:spPr>
        <p:txBody>
          <a:bodyPr/>
          <a:lstStyle>
            <a:lvl1pPr algn="r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B3806A9-EAD3-4DEF-99E0-BBE31E8CDF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10404000" cy="349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89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10972800" cy="3916364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603A4A7-76CD-4A49-B676-5FAFFF14D86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09600" y="1535113"/>
            <a:ext cx="10972800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891975F-B346-4BCF-9B6C-F306B3BDF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10404000" cy="349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647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pPr algn="ctr"/>
            <a:fld id="{B6F15528-21DE-4FAA-801E-634DDDAF4B2B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50B161F-EB8D-433E-9A96-4A9D6DF33B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10404000" cy="349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686800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10404000" cy="349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2400" y="6356351"/>
            <a:ext cx="39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fld id="{B6F15528-21DE-4FAA-801E-634DDDAF4B2B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6BB8C095-0309-406F-A698-C79B7AF35EA6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/>
        </p:blipFill>
        <p:spPr>
          <a:xfrm>
            <a:off x="9562462" y="360000"/>
            <a:ext cx="2252557" cy="55439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24EE2EB-ABA7-40E1-B9ED-BA228F164AD1}"/>
              </a:ext>
            </a:extLst>
          </p:cNvPr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23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98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00239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19138" indent="-3619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82663" indent="-263525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52538" indent="-269875" algn="l" defTabSz="914400" rtl="0" eaLnBrk="1" latinLnBrk="0" hangingPunct="1">
        <a:spcBef>
          <a:spcPct val="20000"/>
        </a:spcBef>
        <a:buFont typeface="Arial" pitchFamily="34" charset="0"/>
        <a:buChar char="–"/>
        <a:tabLst>
          <a:tab pos="984250" algn="l"/>
        </a:tabLst>
        <a:defRPr sz="1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24000" indent="-271463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74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7.png"/><Relationship Id="rId4" Type="http://schemas.openxmlformats.org/officeDocument/2006/relationships/hyperlink" Target="https://orcid.org/registe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7" Type="http://schemas.openxmlformats.org/officeDocument/2006/relationships/image" Target="../media/image23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2.png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13" Type="http://schemas.openxmlformats.org/officeDocument/2006/relationships/slide" Target="slide8.xml"/><Relationship Id="rId3" Type="http://schemas.openxmlformats.org/officeDocument/2006/relationships/image" Target="../media/image18.svg"/><Relationship Id="rId7" Type="http://schemas.openxmlformats.org/officeDocument/2006/relationships/image" Target="../media/image26.png"/><Relationship Id="rId12" Type="http://schemas.openxmlformats.org/officeDocument/2006/relationships/image" Target="../media/image31.svg"/><Relationship Id="rId17" Type="http://schemas.openxmlformats.org/officeDocument/2006/relationships/image" Target="../media/image33.svg"/><Relationship Id="rId2" Type="http://schemas.openxmlformats.org/officeDocument/2006/relationships/image" Target="../media/image17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sv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slide" Target="slide5.xml"/><Relationship Id="rId10" Type="http://schemas.openxmlformats.org/officeDocument/2006/relationships/image" Target="../media/image29.svg"/><Relationship Id="rId4" Type="http://schemas.openxmlformats.org/officeDocument/2006/relationships/slide" Target="slide6.xml"/><Relationship Id="rId9" Type="http://schemas.openxmlformats.org/officeDocument/2006/relationships/image" Target="../media/image28.png"/><Relationship Id="rId1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pharma.figshare.com/articles/poster/Inclusion_of_ORCID_iDs_in_pharma-affiliated_publications/14447145/1" TargetMode="External"/><Relationship Id="rId3" Type="http://schemas.openxmlformats.org/officeDocument/2006/relationships/image" Target="../media/image17.png"/><Relationship Id="rId7" Type="http://schemas.openxmlformats.org/officeDocument/2006/relationships/hyperlink" Target="http://www.openpharma.blo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nfo.orcid.org/video-tutorials/" TargetMode="External"/><Relationship Id="rId11" Type="http://schemas.openxmlformats.org/officeDocument/2006/relationships/image" Target="../media/image34.png"/><Relationship Id="rId5" Type="http://schemas.openxmlformats.org/officeDocument/2006/relationships/hyperlink" Target="https://orcid.org/" TargetMode="External"/><Relationship Id="rId10" Type="http://schemas.openxmlformats.org/officeDocument/2006/relationships/hyperlink" Target="http://www.healthsciencelive.com/uploads/UK/882986_UK_poster_282.pdf" TargetMode="External"/><Relationship Id="rId4" Type="http://schemas.openxmlformats.org/officeDocument/2006/relationships/image" Target="../media/image18.svg"/><Relationship Id="rId9" Type="http://schemas.openxmlformats.org/officeDocument/2006/relationships/hyperlink" Target="https://www.ismpp.org/assets/docs/Education/EuropeanMeeting/2020EM/posters/26_Registration%20and%20use%20of%20ORCID%20by%20pharma_ISMPP%20EU%202020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hyperlink" Target="https://orcid.org/register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43.png"/><Relationship Id="rId3" Type="http://schemas.openxmlformats.org/officeDocument/2006/relationships/image" Target="../media/image18.svg"/><Relationship Id="rId7" Type="http://schemas.openxmlformats.org/officeDocument/2006/relationships/image" Target="../media/image8.png"/><Relationship Id="rId12" Type="http://schemas.openxmlformats.org/officeDocument/2006/relationships/image" Target="../media/image42.svg"/><Relationship Id="rId2" Type="http://schemas.openxmlformats.org/officeDocument/2006/relationships/image" Target="../media/image17.png"/><Relationship Id="rId16" Type="http://schemas.openxmlformats.org/officeDocument/2006/relationships/image" Target="../media/image46.sv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8.svg"/><Relationship Id="rId11" Type="http://schemas.openxmlformats.org/officeDocument/2006/relationships/image" Target="../media/image41.png"/><Relationship Id="rId5" Type="http://schemas.openxmlformats.org/officeDocument/2006/relationships/image" Target="../media/image37.png"/><Relationship Id="rId15" Type="http://schemas.openxmlformats.org/officeDocument/2006/relationships/image" Target="../media/image45.png"/><Relationship Id="rId10" Type="http://schemas.openxmlformats.org/officeDocument/2006/relationships/image" Target="../media/image40.svg"/><Relationship Id="rId4" Type="http://schemas.openxmlformats.org/officeDocument/2006/relationships/image" Target="../media/image19.png"/><Relationship Id="rId9" Type="http://schemas.openxmlformats.org/officeDocument/2006/relationships/image" Target="../media/image39.png"/><Relationship Id="rId14" Type="http://schemas.openxmlformats.org/officeDocument/2006/relationships/image" Target="../media/image4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91A342E-644B-4DD1-A2C3-335B07172C51}"/>
              </a:ext>
            </a:extLst>
          </p:cNvPr>
          <p:cNvSpPr>
            <a:spLocks/>
          </p:cNvSpPr>
          <p:nvPr/>
        </p:nvSpPr>
        <p:spPr>
          <a:xfrm>
            <a:off x="309815" y="999067"/>
            <a:ext cx="11882185" cy="585893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rgbClr val="99CCFF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pic>
        <p:nvPicPr>
          <p:cNvPr id="30" name="Graphic 29" descr="Fingerprint with solid fill">
            <a:extLst>
              <a:ext uri="{FF2B5EF4-FFF2-40B4-BE49-F238E27FC236}">
                <a16:creationId xmlns:a16="http://schemas.microsoft.com/office/drawing/2014/main" id="{4F4FF3FB-90E7-4330-96DB-87FFE61AF98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8999" b="12452"/>
          <a:stretch>
            <a:fillRect/>
          </a:stretch>
        </p:blipFill>
        <p:spPr>
          <a:xfrm rot="16200000">
            <a:off x="6344854" y="1017034"/>
            <a:ext cx="5244563" cy="6466843"/>
          </a:xfrm>
          <a:custGeom>
            <a:avLst/>
            <a:gdLst>
              <a:gd name="connsiteX0" fmla="*/ 5244563 w 5244563"/>
              <a:gd name="connsiteY0" fmla="*/ 0 h 6466843"/>
              <a:gd name="connsiteX1" fmla="*/ 5244563 w 5244563"/>
              <a:gd name="connsiteY1" fmla="*/ 6466843 h 6466843"/>
              <a:gd name="connsiteX2" fmla="*/ 0 w 5244563"/>
              <a:gd name="connsiteY2" fmla="*/ 6466843 h 6466843"/>
              <a:gd name="connsiteX3" fmla="*/ 0 w 5244563"/>
              <a:gd name="connsiteY3" fmla="*/ 0 h 6466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4563" h="6466843">
                <a:moveTo>
                  <a:pt x="5244563" y="0"/>
                </a:moveTo>
                <a:lnTo>
                  <a:pt x="5244563" y="6466843"/>
                </a:lnTo>
                <a:lnTo>
                  <a:pt x="0" y="6466843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9B74918-6039-4815-AEAF-64A744149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8931" y="2299251"/>
            <a:ext cx="11180323" cy="1629282"/>
          </a:xfrm>
        </p:spPr>
        <p:txBody>
          <a:bodyPr>
            <a:normAutofit/>
          </a:bodyPr>
          <a:lstStyle/>
          <a:p>
            <a:r>
              <a:rPr lang="en-GB" dirty="0"/>
              <a:t>Adopting </a:t>
            </a:r>
            <a:r>
              <a:rPr lang="en-GB" dirty="0">
                <a:solidFill>
                  <a:srgbClr val="BEBFC1"/>
                </a:solidFill>
              </a:rPr>
              <a:t>ORC</a:t>
            </a:r>
            <a:r>
              <a:rPr lang="en-GB" dirty="0">
                <a:solidFill>
                  <a:srgbClr val="B3D260"/>
                </a:solidFill>
              </a:rPr>
              <a:t>iD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in your organization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99083155-9E91-41AA-9A38-0034D0326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694" y="2417670"/>
            <a:ext cx="1480840" cy="148084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E41CC189-7463-46FB-AF87-98B1F3552A37}"/>
              </a:ext>
            </a:extLst>
          </p:cNvPr>
          <p:cNvSpPr/>
          <p:nvPr/>
        </p:nvSpPr>
        <p:spPr>
          <a:xfrm>
            <a:off x="2369526" y="2409522"/>
            <a:ext cx="1044485" cy="1404259"/>
          </a:xfrm>
          <a:prstGeom prst="ellipse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3BBFC1E-ED25-4713-9141-0BFE28CE86C4}"/>
              </a:ext>
            </a:extLst>
          </p:cNvPr>
          <p:cNvSpPr/>
          <p:nvPr/>
        </p:nvSpPr>
        <p:spPr>
          <a:xfrm>
            <a:off x="1559542" y="2284514"/>
            <a:ext cx="1736094" cy="1736094"/>
          </a:xfrm>
          <a:prstGeom prst="ellipse">
            <a:avLst/>
          </a:prstGeom>
          <a:noFill/>
          <a:ln w="330200">
            <a:gradFill flip="none" rotWithShape="1">
              <a:gsLst>
                <a:gs pos="46000">
                  <a:schemeClr val="bg1"/>
                </a:gs>
                <a:gs pos="68000">
                  <a:srgbClr val="A0CFFF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5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A9E8F44-1131-44CB-8FC7-69EB2A5BA74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05756" y="999068"/>
            <a:ext cx="11886244" cy="5966975"/>
            <a:chOff x="305756" y="980406"/>
            <a:chExt cx="11894801" cy="596697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EA8029E-D633-44B6-BBAB-D16E259630F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5756" y="980406"/>
              <a:ext cx="11891516" cy="5858933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rgbClr val="99CCFF"/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60" name="Graphic 59" descr="Fingerprint with solid fill">
              <a:extLst>
                <a:ext uri="{FF2B5EF4-FFF2-40B4-BE49-F238E27FC236}">
                  <a16:creationId xmlns:a16="http://schemas.microsoft.com/office/drawing/2014/main" id="{0096E332-A3CA-4E58-8491-6FF00D5CEFD0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28999" b="12452"/>
            <a:stretch>
              <a:fillRect/>
            </a:stretch>
          </p:blipFill>
          <p:spPr>
            <a:xfrm rot="16200000">
              <a:off x="6344854" y="1091678"/>
              <a:ext cx="5244563" cy="6466843"/>
            </a:xfrm>
            <a:custGeom>
              <a:avLst/>
              <a:gdLst>
                <a:gd name="connsiteX0" fmla="*/ 5244563 w 5244563"/>
                <a:gd name="connsiteY0" fmla="*/ 0 h 6466843"/>
                <a:gd name="connsiteX1" fmla="*/ 5244563 w 5244563"/>
                <a:gd name="connsiteY1" fmla="*/ 6466843 h 6466843"/>
                <a:gd name="connsiteX2" fmla="*/ 0 w 5244563"/>
                <a:gd name="connsiteY2" fmla="*/ 6466843 h 6466843"/>
                <a:gd name="connsiteX3" fmla="*/ 0 w 5244563"/>
                <a:gd name="connsiteY3" fmla="*/ 0 h 6466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4563" h="6466843">
                  <a:moveTo>
                    <a:pt x="5244563" y="0"/>
                  </a:moveTo>
                  <a:lnTo>
                    <a:pt x="5244563" y="6466843"/>
                  </a:lnTo>
                  <a:lnTo>
                    <a:pt x="0" y="6466843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A0DCD9B-436B-4CB0-95A2-A62E9046A708}"/>
              </a:ext>
            </a:extLst>
          </p:cNvPr>
          <p:cNvGrpSpPr/>
          <p:nvPr/>
        </p:nvGrpSpPr>
        <p:grpSpPr>
          <a:xfrm flipH="1">
            <a:off x="5218515" y="1625762"/>
            <a:ext cx="1428205" cy="1204024"/>
            <a:chOff x="7497060" y="3454361"/>
            <a:chExt cx="1694564" cy="1173481"/>
          </a:xfrm>
          <a:gradFill flip="none" rotWithShape="1">
            <a:gsLst>
              <a:gs pos="0">
                <a:srgbClr val="002395"/>
              </a:gs>
              <a:gs pos="100000">
                <a:srgbClr val="2659FF"/>
              </a:gs>
            </a:gsLst>
            <a:lin ang="0" scaled="1"/>
            <a:tileRect/>
          </a:gradFill>
        </p:grpSpPr>
        <p:sp>
          <p:nvSpPr>
            <p:cNvPr id="88" name="Arrow: Bent 87">
              <a:extLst>
                <a:ext uri="{FF2B5EF4-FFF2-40B4-BE49-F238E27FC236}">
                  <a16:creationId xmlns:a16="http://schemas.microsoft.com/office/drawing/2014/main" id="{AE2417FB-9D14-4FAB-A641-7532C44F068D}"/>
                </a:ext>
              </a:extLst>
            </p:cNvPr>
            <p:cNvSpPr/>
            <p:nvPr/>
          </p:nvSpPr>
          <p:spPr>
            <a:xfrm flipH="1">
              <a:off x="7497060" y="3454361"/>
              <a:ext cx="1694564" cy="1173481"/>
            </a:xfrm>
            <a:prstGeom prst="bentArrow">
              <a:avLst>
                <a:gd name="adj1" fmla="val 18995"/>
                <a:gd name="adj2" fmla="val 20872"/>
                <a:gd name="adj3" fmla="val 0"/>
                <a:gd name="adj4" fmla="val 102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A27B16D7-BACA-433F-9DA4-F5FFB69B959D}"/>
                </a:ext>
              </a:extLst>
            </p:cNvPr>
            <p:cNvCxnSpPr>
              <a:stCxn id="88" idx="3"/>
              <a:endCxn id="88" idx="3"/>
            </p:cNvCxnSpPr>
            <p:nvPr/>
          </p:nvCxnSpPr>
          <p:spPr>
            <a:xfrm>
              <a:off x="7497060" y="3699290"/>
              <a:ext cx="0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3D7E20DB-BD65-4B17-AC90-77967668D137}"/>
                </a:ext>
              </a:extLst>
            </p:cNvPr>
            <p:cNvGrpSpPr/>
            <p:nvPr/>
          </p:nvGrpSpPr>
          <p:grpSpPr>
            <a:xfrm>
              <a:off x="7524636" y="3678313"/>
              <a:ext cx="1546496" cy="933435"/>
              <a:chOff x="7524636" y="3678313"/>
              <a:chExt cx="1546496" cy="933435"/>
            </a:xfrm>
            <a:grpFill/>
          </p:grpSpPr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A869D96A-A425-4E25-B602-8B93B05EDA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24636" y="3694407"/>
                <a:ext cx="1546496" cy="0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994B19B3-6B15-465B-AC8E-D9ED96D1DD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4694" y="3678313"/>
                <a:ext cx="0" cy="933435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B1B3F8A-89A3-499F-ABBF-0D0334F624C1}"/>
              </a:ext>
            </a:extLst>
          </p:cNvPr>
          <p:cNvGrpSpPr/>
          <p:nvPr/>
        </p:nvGrpSpPr>
        <p:grpSpPr>
          <a:xfrm>
            <a:off x="7440236" y="3448646"/>
            <a:ext cx="1752023" cy="1260820"/>
            <a:chOff x="7497060" y="3454361"/>
            <a:chExt cx="1694564" cy="1173481"/>
          </a:xfrm>
          <a:gradFill flip="none" rotWithShape="1">
            <a:gsLst>
              <a:gs pos="0">
                <a:srgbClr val="E21F26"/>
              </a:gs>
              <a:gs pos="100000">
                <a:srgbClr val="2659FF"/>
              </a:gs>
            </a:gsLst>
            <a:lin ang="10800000" scaled="1"/>
            <a:tileRect/>
          </a:gradFill>
        </p:grpSpPr>
        <p:sp>
          <p:nvSpPr>
            <p:cNvPr id="66" name="Arrow: Bent 65">
              <a:extLst>
                <a:ext uri="{FF2B5EF4-FFF2-40B4-BE49-F238E27FC236}">
                  <a16:creationId xmlns:a16="http://schemas.microsoft.com/office/drawing/2014/main" id="{CC29A573-5B46-4898-AFEB-A031A51CD47C}"/>
                </a:ext>
              </a:extLst>
            </p:cNvPr>
            <p:cNvSpPr/>
            <p:nvPr/>
          </p:nvSpPr>
          <p:spPr>
            <a:xfrm flipH="1">
              <a:off x="7497060" y="3454361"/>
              <a:ext cx="1694564" cy="1173481"/>
            </a:xfrm>
            <a:prstGeom prst="bentArrow">
              <a:avLst>
                <a:gd name="adj1" fmla="val 18995"/>
                <a:gd name="adj2" fmla="val 20872"/>
                <a:gd name="adj3" fmla="val 0"/>
                <a:gd name="adj4" fmla="val 1164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E833CA2-E857-4A00-B459-A4DF550BC2B4}"/>
                </a:ext>
              </a:extLst>
            </p:cNvPr>
            <p:cNvCxnSpPr>
              <a:stCxn id="66" idx="3"/>
              <a:endCxn id="66" idx="3"/>
            </p:cNvCxnSpPr>
            <p:nvPr/>
          </p:nvCxnSpPr>
          <p:spPr>
            <a:xfrm>
              <a:off x="7497060" y="3699290"/>
              <a:ext cx="0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834A37F5-6B51-4AEE-A893-B4240018EFAB}"/>
                </a:ext>
              </a:extLst>
            </p:cNvPr>
            <p:cNvGrpSpPr/>
            <p:nvPr/>
          </p:nvGrpSpPr>
          <p:grpSpPr>
            <a:xfrm>
              <a:off x="7524636" y="3677183"/>
              <a:ext cx="1554797" cy="933435"/>
              <a:chOff x="7524636" y="3677183"/>
              <a:chExt cx="1554797" cy="933435"/>
            </a:xfrm>
            <a:grpFill/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9E8564B8-150A-48E7-9F17-6143C84641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24636" y="3694407"/>
                <a:ext cx="1554797" cy="0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2995BB9C-B976-47CD-A352-3467CDE041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76488" y="3677183"/>
                <a:ext cx="0" cy="933435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86CA2C18-4F6E-44F1-A0C1-2D07245311E1}"/>
              </a:ext>
            </a:extLst>
          </p:cNvPr>
          <p:cNvSpPr txBox="1"/>
          <p:nvPr/>
        </p:nvSpPr>
        <p:spPr>
          <a:xfrm>
            <a:off x="4591536" y="2815593"/>
            <a:ext cx="2860850" cy="1928672"/>
          </a:xfrm>
          <a:prstGeom prst="roundRect">
            <a:avLst>
              <a:gd name="adj" fmla="val 9563"/>
            </a:avLst>
          </a:prstGeom>
          <a:noFill/>
          <a:ln w="25400">
            <a:solidFill>
              <a:srgbClr val="2659FF"/>
            </a:solidFill>
            <a:prstDash val="sysDash"/>
          </a:ln>
        </p:spPr>
        <p:txBody>
          <a:bodyPr wrap="square" rtlCol="0">
            <a:noAutofit/>
          </a:bodyPr>
          <a:lstStyle/>
          <a:p>
            <a:pPr algn="ctr"/>
            <a:endParaRPr lang="en-GB" sz="1200" b="1" i="1" dirty="0">
              <a:solidFill>
                <a:srgbClr val="265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AD6E2-7381-4485-8DFA-A2F85B0D9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BEBFC1"/>
                </a:solidFill>
              </a:rPr>
              <a:t>ORC</a:t>
            </a:r>
            <a:r>
              <a:rPr lang="en-GB" dirty="0">
                <a:solidFill>
                  <a:srgbClr val="B3D260"/>
                </a:solidFill>
              </a:rPr>
              <a:t>iD</a:t>
            </a:r>
            <a:r>
              <a:rPr lang="en-GB" dirty="0"/>
              <a:t> registration is quick and simple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C7C9187-70A5-418A-AD30-C7B6A026CF92}"/>
              </a:ext>
            </a:extLst>
          </p:cNvPr>
          <p:cNvGrpSpPr/>
          <p:nvPr/>
        </p:nvGrpSpPr>
        <p:grpSpPr>
          <a:xfrm>
            <a:off x="3707928" y="3270409"/>
            <a:ext cx="754865" cy="1063102"/>
            <a:chOff x="2266422" y="3682643"/>
            <a:chExt cx="754865" cy="1063102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9681042-A3CF-45B3-8D30-893F5B93570D}"/>
                </a:ext>
              </a:extLst>
            </p:cNvPr>
            <p:cNvSpPr/>
            <p:nvPr/>
          </p:nvSpPr>
          <p:spPr>
            <a:xfrm>
              <a:off x="2290499" y="4435785"/>
              <a:ext cx="706710" cy="309960"/>
            </a:xfrm>
            <a:prstGeom prst="ellipse">
              <a:avLst/>
            </a:prstGeom>
            <a:solidFill>
              <a:srgbClr val="2659FF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46641E8-63C5-40AA-BF74-4FDBF0411C58}"/>
                </a:ext>
              </a:extLst>
            </p:cNvPr>
            <p:cNvGrpSpPr/>
            <p:nvPr/>
          </p:nvGrpSpPr>
          <p:grpSpPr>
            <a:xfrm rot="5400000">
              <a:off x="2266422" y="3682643"/>
              <a:ext cx="754865" cy="754865"/>
              <a:chOff x="825854" y="2481855"/>
              <a:chExt cx="579920" cy="579920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8472BE37-47E8-442F-A3E4-BAFA8095543E}"/>
                  </a:ext>
                </a:extLst>
              </p:cNvPr>
              <p:cNvSpPr/>
              <p:nvPr/>
            </p:nvSpPr>
            <p:spPr>
              <a:xfrm rot="2587111">
                <a:off x="825854" y="2481855"/>
                <a:ext cx="579920" cy="579920"/>
              </a:xfrm>
              <a:custGeom>
                <a:avLst/>
                <a:gdLst>
                  <a:gd name="connsiteX0" fmla="*/ 358140 w 716280"/>
                  <a:gd name="connsiteY0" fmla="*/ 83820 h 716280"/>
                  <a:gd name="connsiteX1" fmla="*/ 83820 w 716280"/>
                  <a:gd name="connsiteY1" fmla="*/ 358140 h 716280"/>
                  <a:gd name="connsiteX2" fmla="*/ 358140 w 716280"/>
                  <a:gd name="connsiteY2" fmla="*/ 632460 h 716280"/>
                  <a:gd name="connsiteX3" fmla="*/ 632460 w 716280"/>
                  <a:gd name="connsiteY3" fmla="*/ 358140 h 716280"/>
                  <a:gd name="connsiteX4" fmla="*/ 358140 w 716280"/>
                  <a:gd name="connsiteY4" fmla="*/ 83820 h 716280"/>
                  <a:gd name="connsiteX5" fmla="*/ 358140 w 716280"/>
                  <a:gd name="connsiteY5" fmla="*/ 0 h 716280"/>
                  <a:gd name="connsiteX6" fmla="*/ 716280 w 716280"/>
                  <a:gd name="connsiteY6" fmla="*/ 0 h 716280"/>
                  <a:gd name="connsiteX7" fmla="*/ 716280 w 716280"/>
                  <a:gd name="connsiteY7" fmla="*/ 358140 h 716280"/>
                  <a:gd name="connsiteX8" fmla="*/ 358140 w 716280"/>
                  <a:gd name="connsiteY8" fmla="*/ 716280 h 716280"/>
                  <a:gd name="connsiteX9" fmla="*/ 0 w 716280"/>
                  <a:gd name="connsiteY9" fmla="*/ 358140 h 716280"/>
                  <a:gd name="connsiteX10" fmla="*/ 358140 w 716280"/>
                  <a:gd name="connsiteY10" fmla="*/ 0 h 716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16280" h="716280">
                    <a:moveTo>
                      <a:pt x="358140" y="83820"/>
                    </a:moveTo>
                    <a:cubicBezTo>
                      <a:pt x="206637" y="83820"/>
                      <a:pt x="83820" y="206637"/>
                      <a:pt x="83820" y="358140"/>
                    </a:cubicBezTo>
                    <a:cubicBezTo>
                      <a:pt x="83820" y="509643"/>
                      <a:pt x="206637" y="632460"/>
                      <a:pt x="358140" y="632460"/>
                    </a:cubicBezTo>
                    <a:cubicBezTo>
                      <a:pt x="509643" y="632460"/>
                      <a:pt x="632460" y="509643"/>
                      <a:pt x="632460" y="358140"/>
                    </a:cubicBezTo>
                    <a:cubicBezTo>
                      <a:pt x="632460" y="206637"/>
                      <a:pt x="509643" y="83820"/>
                      <a:pt x="358140" y="83820"/>
                    </a:cubicBezTo>
                    <a:close/>
                    <a:moveTo>
                      <a:pt x="358140" y="0"/>
                    </a:moveTo>
                    <a:lnTo>
                      <a:pt x="716280" y="0"/>
                    </a:lnTo>
                    <a:lnTo>
                      <a:pt x="716280" y="358140"/>
                    </a:lnTo>
                    <a:cubicBezTo>
                      <a:pt x="716280" y="555935"/>
                      <a:pt x="555935" y="716280"/>
                      <a:pt x="358140" y="716280"/>
                    </a:cubicBezTo>
                    <a:cubicBezTo>
                      <a:pt x="160345" y="716280"/>
                      <a:pt x="0" y="555935"/>
                      <a:pt x="0" y="358140"/>
                    </a:cubicBezTo>
                    <a:cubicBezTo>
                      <a:pt x="0" y="160345"/>
                      <a:pt x="160345" y="0"/>
                      <a:pt x="358140" y="0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 dirty="0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4EB1FDF8-A89B-494E-8B60-9D42138FF8E3}"/>
                  </a:ext>
                </a:extLst>
              </p:cNvPr>
              <p:cNvSpPr/>
              <p:nvPr/>
            </p:nvSpPr>
            <p:spPr>
              <a:xfrm rot="16200000">
                <a:off x="939800" y="2595081"/>
                <a:ext cx="352026" cy="352026"/>
              </a:xfrm>
              <a:prstGeom prst="ellipse">
                <a:avLst/>
              </a:prstGeom>
              <a:solidFill>
                <a:srgbClr val="2659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/>
                  <a:t>2</a:t>
                </a:r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B9A636C-F5D9-4640-A4A9-56D7BF67D02E}"/>
              </a:ext>
            </a:extLst>
          </p:cNvPr>
          <p:cNvGrpSpPr/>
          <p:nvPr/>
        </p:nvGrpSpPr>
        <p:grpSpPr>
          <a:xfrm>
            <a:off x="6551306" y="4946031"/>
            <a:ext cx="754865" cy="1088423"/>
            <a:chOff x="5995928" y="5104068"/>
            <a:chExt cx="754865" cy="1088423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E6CC25F-1C95-456E-A0DC-7A3A5B7BA15B}"/>
                </a:ext>
              </a:extLst>
            </p:cNvPr>
            <p:cNvSpPr/>
            <p:nvPr/>
          </p:nvSpPr>
          <p:spPr>
            <a:xfrm>
              <a:off x="6020005" y="5882531"/>
              <a:ext cx="706710" cy="309960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E5C2A1BB-18F7-4443-9AE9-CE569F3F2A32}"/>
                </a:ext>
              </a:extLst>
            </p:cNvPr>
            <p:cNvGrpSpPr/>
            <p:nvPr/>
          </p:nvGrpSpPr>
          <p:grpSpPr>
            <a:xfrm rot="5400000">
              <a:off x="5995928" y="5104068"/>
              <a:ext cx="754865" cy="754865"/>
              <a:chOff x="825854" y="3187057"/>
              <a:chExt cx="579920" cy="579920"/>
            </a:xfrm>
            <a:solidFill>
              <a:schemeClr val="accent2"/>
            </a:solidFill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9F1D51D6-5941-46B8-965D-2866384ACCD2}"/>
                  </a:ext>
                </a:extLst>
              </p:cNvPr>
              <p:cNvSpPr/>
              <p:nvPr/>
            </p:nvSpPr>
            <p:spPr>
              <a:xfrm rot="2587111">
                <a:off x="825854" y="3187057"/>
                <a:ext cx="579920" cy="579920"/>
              </a:xfrm>
              <a:custGeom>
                <a:avLst/>
                <a:gdLst>
                  <a:gd name="connsiteX0" fmla="*/ 358140 w 716280"/>
                  <a:gd name="connsiteY0" fmla="*/ 83820 h 716280"/>
                  <a:gd name="connsiteX1" fmla="*/ 83820 w 716280"/>
                  <a:gd name="connsiteY1" fmla="*/ 358140 h 716280"/>
                  <a:gd name="connsiteX2" fmla="*/ 358140 w 716280"/>
                  <a:gd name="connsiteY2" fmla="*/ 632460 h 716280"/>
                  <a:gd name="connsiteX3" fmla="*/ 632460 w 716280"/>
                  <a:gd name="connsiteY3" fmla="*/ 358140 h 716280"/>
                  <a:gd name="connsiteX4" fmla="*/ 358140 w 716280"/>
                  <a:gd name="connsiteY4" fmla="*/ 83820 h 716280"/>
                  <a:gd name="connsiteX5" fmla="*/ 358140 w 716280"/>
                  <a:gd name="connsiteY5" fmla="*/ 0 h 716280"/>
                  <a:gd name="connsiteX6" fmla="*/ 716280 w 716280"/>
                  <a:gd name="connsiteY6" fmla="*/ 0 h 716280"/>
                  <a:gd name="connsiteX7" fmla="*/ 716280 w 716280"/>
                  <a:gd name="connsiteY7" fmla="*/ 358140 h 716280"/>
                  <a:gd name="connsiteX8" fmla="*/ 358140 w 716280"/>
                  <a:gd name="connsiteY8" fmla="*/ 716280 h 716280"/>
                  <a:gd name="connsiteX9" fmla="*/ 0 w 716280"/>
                  <a:gd name="connsiteY9" fmla="*/ 358140 h 716280"/>
                  <a:gd name="connsiteX10" fmla="*/ 358140 w 716280"/>
                  <a:gd name="connsiteY10" fmla="*/ 0 h 716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16280" h="716280">
                    <a:moveTo>
                      <a:pt x="358140" y="83820"/>
                    </a:moveTo>
                    <a:cubicBezTo>
                      <a:pt x="206637" y="83820"/>
                      <a:pt x="83820" y="206637"/>
                      <a:pt x="83820" y="358140"/>
                    </a:cubicBezTo>
                    <a:cubicBezTo>
                      <a:pt x="83820" y="509643"/>
                      <a:pt x="206637" y="632460"/>
                      <a:pt x="358140" y="632460"/>
                    </a:cubicBezTo>
                    <a:cubicBezTo>
                      <a:pt x="509643" y="632460"/>
                      <a:pt x="632460" y="509643"/>
                      <a:pt x="632460" y="358140"/>
                    </a:cubicBezTo>
                    <a:cubicBezTo>
                      <a:pt x="632460" y="206637"/>
                      <a:pt x="509643" y="83820"/>
                      <a:pt x="358140" y="83820"/>
                    </a:cubicBezTo>
                    <a:close/>
                    <a:moveTo>
                      <a:pt x="358140" y="0"/>
                    </a:moveTo>
                    <a:lnTo>
                      <a:pt x="716280" y="0"/>
                    </a:lnTo>
                    <a:lnTo>
                      <a:pt x="716280" y="358140"/>
                    </a:lnTo>
                    <a:cubicBezTo>
                      <a:pt x="716280" y="555935"/>
                      <a:pt x="555935" y="716280"/>
                      <a:pt x="358140" y="716280"/>
                    </a:cubicBezTo>
                    <a:cubicBezTo>
                      <a:pt x="160345" y="716280"/>
                      <a:pt x="0" y="555935"/>
                      <a:pt x="0" y="358140"/>
                    </a:cubicBezTo>
                    <a:cubicBezTo>
                      <a:pt x="0" y="160345"/>
                      <a:pt x="160345" y="0"/>
                      <a:pt x="35814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 dirty="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BBA1D967-0C0A-46D1-BED8-FD7CCEEAA9B4}"/>
                  </a:ext>
                </a:extLst>
              </p:cNvPr>
              <p:cNvSpPr/>
              <p:nvPr/>
            </p:nvSpPr>
            <p:spPr>
              <a:xfrm rot="16200000">
                <a:off x="939800" y="3300035"/>
                <a:ext cx="352026" cy="35202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/>
                  <a:t>3</a:t>
                </a:r>
              </a:p>
            </p:txBody>
          </p:sp>
        </p:grp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2E6C395-BBF5-4C6C-B10D-F134F5C03B72}"/>
              </a:ext>
            </a:extLst>
          </p:cNvPr>
          <p:cNvGrpSpPr/>
          <p:nvPr/>
        </p:nvGrpSpPr>
        <p:grpSpPr>
          <a:xfrm>
            <a:off x="7512779" y="1351872"/>
            <a:ext cx="3133309" cy="1552574"/>
            <a:chOff x="8499207" y="1163535"/>
            <a:chExt cx="3133309" cy="1552574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3F744E6-AA63-45A0-91DA-CD4434F8F3DE}"/>
                </a:ext>
              </a:extLst>
            </p:cNvPr>
            <p:cNvSpPr txBox="1"/>
            <p:nvPr/>
          </p:nvSpPr>
          <p:spPr>
            <a:xfrm>
              <a:off x="8499207" y="1163535"/>
              <a:ext cx="3133309" cy="1552574"/>
            </a:xfrm>
            <a:prstGeom prst="roundRect">
              <a:avLst>
                <a:gd name="adj" fmla="val 9563"/>
              </a:avLst>
            </a:prstGeom>
            <a:noFill/>
            <a:ln w="25400">
              <a:solidFill>
                <a:srgbClr val="002395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algn="ctr"/>
              <a:endParaRPr lang="en-GB" sz="1200" b="1" i="1" dirty="0">
                <a:solidFill>
                  <a:srgbClr val="2659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FCFF198-62D9-4805-9F92-97CF6F9CFA56}"/>
                </a:ext>
              </a:extLst>
            </p:cNvPr>
            <p:cNvSpPr txBox="1"/>
            <p:nvPr/>
          </p:nvSpPr>
          <p:spPr>
            <a:xfrm>
              <a:off x="8583363" y="1239309"/>
              <a:ext cx="2968193" cy="1400235"/>
            </a:xfrm>
            <a:prstGeom prst="roundRect">
              <a:avLst>
                <a:gd name="adj" fmla="val 9563"/>
              </a:avLst>
            </a:prstGeom>
            <a:solidFill>
              <a:srgbClr val="002395"/>
            </a:solidFill>
            <a:ln w="28575">
              <a:noFill/>
              <a:prstDash val="sysDash"/>
            </a:ln>
          </p:spPr>
          <p:txBody>
            <a:bodyPr wrap="square" rtlCol="0">
              <a:noAutofit/>
            </a:bodyPr>
            <a:lstStyle/>
            <a:p>
              <a:pPr algn="ctr"/>
              <a:endParaRPr lang="en-GB" sz="12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2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REGISTER with ORCID</a:t>
              </a:r>
            </a:p>
            <a:p>
              <a:endParaRPr lang="en-GB" sz="1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</a:t>
              </a:r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here</a:t>
              </a:r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for your unique ORCID iD</a:t>
              </a:r>
            </a:p>
            <a:p>
              <a:pPr algn="ctr"/>
              <a:endPara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Registration is quick and easy</a:t>
              </a:r>
            </a:p>
            <a:p>
              <a:endPara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51471D8F-0057-4141-960E-7623F9F7B4D1}"/>
              </a:ext>
            </a:extLst>
          </p:cNvPr>
          <p:cNvSpPr txBox="1"/>
          <p:nvPr/>
        </p:nvSpPr>
        <p:spPr>
          <a:xfrm>
            <a:off x="4688197" y="2901962"/>
            <a:ext cx="2669540" cy="1758434"/>
          </a:xfrm>
          <a:prstGeom prst="roundRect">
            <a:avLst>
              <a:gd name="adj" fmla="val 9563"/>
            </a:avLst>
          </a:prstGeom>
          <a:solidFill>
            <a:srgbClr val="2659FF"/>
          </a:solidFill>
          <a:ln w="28575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endParaRPr lang="en-GB" sz="1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POPULATE your profile</a:t>
            </a:r>
          </a:p>
          <a:p>
            <a:pPr algn="ctr"/>
            <a:endParaRPr lang="en-GB" sz="1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your iD, when prompted, in systems and platforms from grant applications to manuscript submissions, to ensure you get credit for your contributions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B4154BF-307E-4728-9CA1-9B80B68035F7}"/>
              </a:ext>
            </a:extLst>
          </p:cNvPr>
          <p:cNvSpPr txBox="1"/>
          <p:nvPr/>
        </p:nvSpPr>
        <p:spPr>
          <a:xfrm>
            <a:off x="646594" y="1265874"/>
            <a:ext cx="2793986" cy="3881173"/>
          </a:xfrm>
          <a:custGeom>
            <a:avLst/>
            <a:gdLst>
              <a:gd name="connsiteX0" fmla="*/ 424699 w 2793986"/>
              <a:gd name="connsiteY0" fmla="*/ 0 h 3881173"/>
              <a:gd name="connsiteX1" fmla="*/ 840770 w 2793986"/>
              <a:gd name="connsiteY1" fmla="*/ 339107 h 3881173"/>
              <a:gd name="connsiteX2" fmla="*/ 843817 w 2793986"/>
              <a:gd name="connsiteY2" fmla="*/ 369332 h 3881173"/>
              <a:gd name="connsiteX3" fmla="*/ 2504461 w 2793986"/>
              <a:gd name="connsiteY3" fmla="*/ 369332 h 3881173"/>
              <a:gd name="connsiteX4" fmla="*/ 2793986 w 2793986"/>
              <a:gd name="connsiteY4" fmla="*/ 658857 h 3881173"/>
              <a:gd name="connsiteX5" fmla="*/ 2793986 w 2793986"/>
              <a:gd name="connsiteY5" fmla="*/ 3591648 h 3881173"/>
              <a:gd name="connsiteX6" fmla="*/ 2504461 w 2793986"/>
              <a:gd name="connsiteY6" fmla="*/ 3881173 h 3881173"/>
              <a:gd name="connsiteX7" fmla="*/ 717722 w 2793986"/>
              <a:gd name="connsiteY7" fmla="*/ 3881173 h 3881173"/>
              <a:gd name="connsiteX8" fmla="*/ 428197 w 2793986"/>
              <a:gd name="connsiteY8" fmla="*/ 3591648 h 3881173"/>
              <a:gd name="connsiteX9" fmla="*/ 428197 w 2793986"/>
              <a:gd name="connsiteY9" fmla="*/ 849046 h 3881173"/>
              <a:gd name="connsiteX10" fmla="*/ 424699 w 2793986"/>
              <a:gd name="connsiteY10" fmla="*/ 849398 h 3881173"/>
              <a:gd name="connsiteX11" fmla="*/ 0 w 2793986"/>
              <a:gd name="connsiteY11" fmla="*/ 424699 h 3881173"/>
              <a:gd name="connsiteX12" fmla="*/ 424699 w 2793986"/>
              <a:gd name="connsiteY12" fmla="*/ 0 h 388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93986" h="3881173">
                <a:moveTo>
                  <a:pt x="424699" y="0"/>
                </a:moveTo>
                <a:cubicBezTo>
                  <a:pt x="629935" y="0"/>
                  <a:pt x="801168" y="145579"/>
                  <a:pt x="840770" y="339107"/>
                </a:cubicBezTo>
                <a:lnTo>
                  <a:pt x="843817" y="369332"/>
                </a:lnTo>
                <a:lnTo>
                  <a:pt x="2504461" y="369332"/>
                </a:lnTo>
                <a:cubicBezTo>
                  <a:pt x="2664361" y="369332"/>
                  <a:pt x="2793986" y="498957"/>
                  <a:pt x="2793986" y="658857"/>
                </a:cubicBezTo>
                <a:lnTo>
                  <a:pt x="2793986" y="3591648"/>
                </a:lnTo>
                <a:cubicBezTo>
                  <a:pt x="2793986" y="3751548"/>
                  <a:pt x="2664361" y="3881173"/>
                  <a:pt x="2504461" y="3881173"/>
                </a:cubicBezTo>
                <a:lnTo>
                  <a:pt x="717722" y="3881173"/>
                </a:lnTo>
                <a:cubicBezTo>
                  <a:pt x="557822" y="3881173"/>
                  <a:pt x="428197" y="3751548"/>
                  <a:pt x="428197" y="3591648"/>
                </a:cubicBezTo>
                <a:lnTo>
                  <a:pt x="428197" y="849046"/>
                </a:lnTo>
                <a:lnTo>
                  <a:pt x="424699" y="849398"/>
                </a:lnTo>
                <a:cubicBezTo>
                  <a:pt x="190144" y="849398"/>
                  <a:pt x="0" y="659254"/>
                  <a:pt x="0" y="424699"/>
                </a:cubicBezTo>
                <a:cubicBezTo>
                  <a:pt x="0" y="190144"/>
                  <a:pt x="190144" y="0"/>
                  <a:pt x="424699" y="0"/>
                </a:cubicBezTo>
                <a:close/>
              </a:path>
            </a:pathLst>
          </a:custGeom>
          <a:solidFill>
            <a:schemeClr val="bg1"/>
          </a:solidFill>
          <a:ln w="47625">
            <a:solidFill>
              <a:srgbClr val="A0CFFF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ABC066D-BEB2-4A5D-BC10-AF3EBF9FE13B}"/>
              </a:ext>
            </a:extLst>
          </p:cNvPr>
          <p:cNvSpPr txBox="1"/>
          <p:nvPr/>
        </p:nvSpPr>
        <p:spPr>
          <a:xfrm>
            <a:off x="1446150" y="1244824"/>
            <a:ext cx="2139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easy steps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A4AE1DC-BAF7-49E3-BA39-6A88D54F2660}"/>
              </a:ext>
            </a:extLst>
          </p:cNvPr>
          <p:cNvGrpSpPr/>
          <p:nvPr/>
        </p:nvGrpSpPr>
        <p:grpSpPr>
          <a:xfrm>
            <a:off x="7512779" y="4090533"/>
            <a:ext cx="4614963" cy="2376119"/>
            <a:chOff x="7389078" y="4072306"/>
            <a:chExt cx="4614963" cy="237611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A718D99-5933-4969-83D4-9AAFF16F7FA2}"/>
                </a:ext>
              </a:extLst>
            </p:cNvPr>
            <p:cNvSpPr txBox="1"/>
            <p:nvPr/>
          </p:nvSpPr>
          <p:spPr>
            <a:xfrm>
              <a:off x="7464152" y="4741613"/>
              <a:ext cx="3742847" cy="1619473"/>
            </a:xfrm>
            <a:prstGeom prst="roundRect">
              <a:avLst>
                <a:gd name="adj" fmla="val 9563"/>
              </a:avLst>
            </a:prstGeom>
            <a:solidFill>
              <a:schemeClr val="accent2"/>
            </a:solidFill>
            <a:ln w="28575">
              <a:noFill/>
              <a:prstDash val="sysDash"/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GB" sz="12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USE your ORCID iD</a:t>
              </a:r>
            </a:p>
            <a:p>
              <a:pPr algn="ctr"/>
              <a:endParaRPr lang="en-GB" sz="1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100" b="0" i="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The more information connected to your ORCID record, the more you’ll benefit from sharing your iD</a:t>
              </a:r>
              <a:endPara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GB" sz="11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  <a:r>
                <a:rPr lang="en-GB" sz="1100" b="0" i="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ive the organizations you trust permission to update your record as well as adding your affiliations, emails, other names you’re known by, and more</a:t>
              </a:r>
            </a:p>
            <a:p>
              <a:pPr algn="ctr"/>
              <a:endPara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249E19D-F71E-446B-860B-507FA53326A5}"/>
                </a:ext>
              </a:extLst>
            </p:cNvPr>
            <p:cNvSpPr txBox="1"/>
            <p:nvPr/>
          </p:nvSpPr>
          <p:spPr>
            <a:xfrm>
              <a:off x="7389078" y="4677417"/>
              <a:ext cx="3902591" cy="1771008"/>
            </a:xfrm>
            <a:prstGeom prst="roundRect">
              <a:avLst>
                <a:gd name="adj" fmla="val 9563"/>
              </a:avLst>
            </a:prstGeom>
            <a:noFill/>
            <a:ln w="25400">
              <a:solidFill>
                <a:schemeClr val="accent2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algn="ctr"/>
              <a:endParaRPr lang="en-GB" sz="1200" b="1" i="1" dirty="0">
                <a:solidFill>
                  <a:srgbClr val="2659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9" name="Picture 6">
              <a:extLst>
                <a:ext uri="{FF2B5EF4-FFF2-40B4-BE49-F238E27FC236}">
                  <a16:creationId xmlns:a16="http://schemas.microsoft.com/office/drawing/2014/main" id="{47DC4AA4-D22D-4CA4-9013-48D8B28EFC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0589" y="4072306"/>
              <a:ext cx="1613452" cy="15287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6E42BB1-98DD-4838-ACFE-F0A50E222E67}"/>
              </a:ext>
            </a:extLst>
          </p:cNvPr>
          <p:cNvGrpSpPr/>
          <p:nvPr/>
        </p:nvGrpSpPr>
        <p:grpSpPr>
          <a:xfrm>
            <a:off x="6587233" y="1455733"/>
            <a:ext cx="754865" cy="1064825"/>
            <a:chOff x="5085013" y="1736052"/>
            <a:chExt cx="754865" cy="1064825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1239C9F-0F53-42DF-A20F-79C8DB90DBD8}"/>
                </a:ext>
              </a:extLst>
            </p:cNvPr>
            <p:cNvSpPr/>
            <p:nvPr/>
          </p:nvSpPr>
          <p:spPr>
            <a:xfrm>
              <a:off x="5109091" y="2490917"/>
              <a:ext cx="706710" cy="30996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DC525E3-6EA0-4DFE-A122-AF51AD71E082}"/>
                </a:ext>
              </a:extLst>
            </p:cNvPr>
            <p:cNvGrpSpPr/>
            <p:nvPr/>
          </p:nvGrpSpPr>
          <p:grpSpPr>
            <a:xfrm rot="5400000">
              <a:off x="5085013" y="1736052"/>
              <a:ext cx="754865" cy="754865"/>
              <a:chOff x="825854" y="1776653"/>
              <a:chExt cx="579920" cy="579920"/>
            </a:xfrm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1623071A-E290-4102-B8C3-D1D1CAC5833C}"/>
                  </a:ext>
                </a:extLst>
              </p:cNvPr>
              <p:cNvSpPr/>
              <p:nvPr/>
            </p:nvSpPr>
            <p:spPr>
              <a:xfrm rot="2587111">
                <a:off x="825854" y="1776653"/>
                <a:ext cx="579920" cy="579920"/>
              </a:xfrm>
              <a:custGeom>
                <a:avLst/>
                <a:gdLst>
                  <a:gd name="connsiteX0" fmla="*/ 358140 w 716280"/>
                  <a:gd name="connsiteY0" fmla="*/ 83820 h 716280"/>
                  <a:gd name="connsiteX1" fmla="*/ 83820 w 716280"/>
                  <a:gd name="connsiteY1" fmla="*/ 358140 h 716280"/>
                  <a:gd name="connsiteX2" fmla="*/ 358140 w 716280"/>
                  <a:gd name="connsiteY2" fmla="*/ 632460 h 716280"/>
                  <a:gd name="connsiteX3" fmla="*/ 632460 w 716280"/>
                  <a:gd name="connsiteY3" fmla="*/ 358140 h 716280"/>
                  <a:gd name="connsiteX4" fmla="*/ 358140 w 716280"/>
                  <a:gd name="connsiteY4" fmla="*/ 83820 h 716280"/>
                  <a:gd name="connsiteX5" fmla="*/ 358140 w 716280"/>
                  <a:gd name="connsiteY5" fmla="*/ 0 h 716280"/>
                  <a:gd name="connsiteX6" fmla="*/ 716280 w 716280"/>
                  <a:gd name="connsiteY6" fmla="*/ 0 h 716280"/>
                  <a:gd name="connsiteX7" fmla="*/ 716280 w 716280"/>
                  <a:gd name="connsiteY7" fmla="*/ 358140 h 716280"/>
                  <a:gd name="connsiteX8" fmla="*/ 358140 w 716280"/>
                  <a:gd name="connsiteY8" fmla="*/ 716280 h 716280"/>
                  <a:gd name="connsiteX9" fmla="*/ 0 w 716280"/>
                  <a:gd name="connsiteY9" fmla="*/ 358140 h 716280"/>
                  <a:gd name="connsiteX10" fmla="*/ 358140 w 716280"/>
                  <a:gd name="connsiteY10" fmla="*/ 0 h 716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16280" h="716280">
                    <a:moveTo>
                      <a:pt x="358140" y="83820"/>
                    </a:moveTo>
                    <a:cubicBezTo>
                      <a:pt x="206637" y="83820"/>
                      <a:pt x="83820" y="206637"/>
                      <a:pt x="83820" y="358140"/>
                    </a:cubicBezTo>
                    <a:cubicBezTo>
                      <a:pt x="83820" y="509643"/>
                      <a:pt x="206637" y="632460"/>
                      <a:pt x="358140" y="632460"/>
                    </a:cubicBezTo>
                    <a:cubicBezTo>
                      <a:pt x="509643" y="632460"/>
                      <a:pt x="632460" y="509643"/>
                      <a:pt x="632460" y="358140"/>
                    </a:cubicBezTo>
                    <a:cubicBezTo>
                      <a:pt x="632460" y="206637"/>
                      <a:pt x="509643" y="83820"/>
                      <a:pt x="358140" y="83820"/>
                    </a:cubicBezTo>
                    <a:close/>
                    <a:moveTo>
                      <a:pt x="358140" y="0"/>
                    </a:moveTo>
                    <a:lnTo>
                      <a:pt x="716280" y="0"/>
                    </a:lnTo>
                    <a:lnTo>
                      <a:pt x="716280" y="358140"/>
                    </a:lnTo>
                    <a:cubicBezTo>
                      <a:pt x="716280" y="555935"/>
                      <a:pt x="555935" y="716280"/>
                      <a:pt x="358140" y="716280"/>
                    </a:cubicBezTo>
                    <a:cubicBezTo>
                      <a:pt x="160345" y="716280"/>
                      <a:pt x="0" y="555935"/>
                      <a:pt x="0" y="358140"/>
                    </a:cubicBezTo>
                    <a:cubicBezTo>
                      <a:pt x="0" y="160345"/>
                      <a:pt x="160345" y="0"/>
                      <a:pt x="35814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 dirty="0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69D527FC-44E3-46E5-8335-3D74EA40A1B1}"/>
                  </a:ext>
                </a:extLst>
              </p:cNvPr>
              <p:cNvSpPr/>
              <p:nvPr/>
            </p:nvSpPr>
            <p:spPr>
              <a:xfrm rot="16200000">
                <a:off x="939800" y="1890600"/>
                <a:ext cx="352026" cy="35202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/>
                  <a:t>1</a:t>
                </a:r>
              </a:p>
            </p:txBody>
          </p:sp>
        </p:grp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AD6FD696-A407-46D9-80D5-8CB98ACB96DB}"/>
              </a:ext>
            </a:extLst>
          </p:cNvPr>
          <p:cNvSpPr txBox="1"/>
          <p:nvPr/>
        </p:nvSpPr>
        <p:spPr>
          <a:xfrm>
            <a:off x="1065923" y="1685431"/>
            <a:ext cx="2365789" cy="3511841"/>
          </a:xfrm>
          <a:prstGeom prst="roundRect">
            <a:avLst>
              <a:gd name="adj" fmla="val 12238"/>
            </a:avLst>
          </a:prstGeom>
          <a:noFill/>
          <a:ln w="47625">
            <a:noFill/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ORCID is a global not-for profit organization that provides a persistent digital identifier (an ORCID iD) that you control, and that distinguishes you from every other researcher</a:t>
            </a:r>
          </a:p>
          <a:p>
            <a:pPr algn="ctr"/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Populate your iD with your professional information –</a:t>
            </a:r>
          </a:p>
          <a:p>
            <a:pPr algn="ctr"/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affiliations, grants, publications, peer review, and more</a:t>
            </a:r>
          </a:p>
          <a:p>
            <a:pPr algn="ctr"/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your iD with organizations and systems, saving you time and hassle, and reducing the risk of errors</a:t>
            </a: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0FCFCD0E-CF55-414F-8777-0C3437EC377A}"/>
              </a:ext>
            </a:extLst>
          </p:cNvPr>
          <p:cNvGrpSpPr/>
          <p:nvPr/>
        </p:nvGrpSpPr>
        <p:grpSpPr>
          <a:xfrm>
            <a:off x="861384" y="1394974"/>
            <a:ext cx="349700" cy="565906"/>
            <a:chOff x="845280" y="1724695"/>
            <a:chExt cx="395444" cy="639932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F7F6B9AB-8D6F-485E-B39E-72835B73DF0A}"/>
                </a:ext>
              </a:extLst>
            </p:cNvPr>
            <p:cNvGrpSpPr/>
            <p:nvPr/>
          </p:nvGrpSpPr>
          <p:grpSpPr>
            <a:xfrm>
              <a:off x="845280" y="1891950"/>
              <a:ext cx="196342" cy="472677"/>
              <a:chOff x="817572" y="1891950"/>
              <a:chExt cx="196342" cy="472677"/>
            </a:xfrm>
          </p:grpSpPr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22B206A1-6F28-43F2-BC25-DA7BEDDA0756}"/>
                  </a:ext>
                </a:extLst>
              </p:cNvPr>
              <p:cNvSpPr/>
              <p:nvPr/>
            </p:nvSpPr>
            <p:spPr>
              <a:xfrm rot="10800000" flipH="1">
                <a:off x="948467" y="2291908"/>
                <a:ext cx="65447" cy="72719"/>
              </a:xfrm>
              <a:custGeom>
                <a:avLst/>
                <a:gdLst>
                  <a:gd name="connsiteX0" fmla="*/ 65448 w 65447"/>
                  <a:gd name="connsiteY0" fmla="*/ 36360 h 72719"/>
                  <a:gd name="connsiteX1" fmla="*/ 32724 w 65447"/>
                  <a:gd name="connsiteY1" fmla="*/ 72720 h 72719"/>
                  <a:gd name="connsiteX2" fmla="*/ 0 w 65447"/>
                  <a:gd name="connsiteY2" fmla="*/ 36360 h 72719"/>
                  <a:gd name="connsiteX3" fmla="*/ 32724 w 65447"/>
                  <a:gd name="connsiteY3" fmla="*/ 0 h 72719"/>
                  <a:gd name="connsiteX4" fmla="*/ 65448 w 65447"/>
                  <a:gd name="connsiteY4" fmla="*/ 36360 h 72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447" h="72719">
                    <a:moveTo>
                      <a:pt x="65448" y="36360"/>
                    </a:moveTo>
                    <a:cubicBezTo>
                      <a:pt x="65448" y="56441"/>
                      <a:pt x="50797" y="72720"/>
                      <a:pt x="32724" y="72720"/>
                    </a:cubicBezTo>
                    <a:cubicBezTo>
                      <a:pt x="14651" y="72720"/>
                      <a:pt x="0" y="56441"/>
                      <a:pt x="0" y="36360"/>
                    </a:cubicBezTo>
                    <a:cubicBezTo>
                      <a:pt x="0" y="16279"/>
                      <a:pt x="14651" y="0"/>
                      <a:pt x="32724" y="0"/>
                    </a:cubicBezTo>
                    <a:cubicBezTo>
                      <a:pt x="50797" y="0"/>
                      <a:pt x="65448" y="16279"/>
                      <a:pt x="65448" y="36360"/>
                    </a:cubicBez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24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4024EDEB-AA64-4ADF-8940-F08F9125270F}"/>
                  </a:ext>
                </a:extLst>
              </p:cNvPr>
              <p:cNvSpPr/>
              <p:nvPr/>
            </p:nvSpPr>
            <p:spPr>
              <a:xfrm rot="10800000" flipH="1">
                <a:off x="897563" y="2291908"/>
                <a:ext cx="36359" cy="43631"/>
              </a:xfrm>
              <a:custGeom>
                <a:avLst/>
                <a:gdLst>
                  <a:gd name="connsiteX0" fmla="*/ 36360 w 36359"/>
                  <a:gd name="connsiteY0" fmla="*/ 21816 h 43631"/>
                  <a:gd name="connsiteX1" fmla="*/ 18180 w 36359"/>
                  <a:gd name="connsiteY1" fmla="*/ 43632 h 43631"/>
                  <a:gd name="connsiteX2" fmla="*/ 0 w 36359"/>
                  <a:gd name="connsiteY2" fmla="*/ 21816 h 43631"/>
                  <a:gd name="connsiteX3" fmla="*/ 18180 w 36359"/>
                  <a:gd name="connsiteY3" fmla="*/ 0 h 43631"/>
                  <a:gd name="connsiteX4" fmla="*/ 36360 w 36359"/>
                  <a:gd name="connsiteY4" fmla="*/ 21816 h 43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359" h="43631">
                    <a:moveTo>
                      <a:pt x="36360" y="21816"/>
                    </a:moveTo>
                    <a:cubicBezTo>
                      <a:pt x="36360" y="33864"/>
                      <a:pt x="28220" y="43632"/>
                      <a:pt x="18180" y="43632"/>
                    </a:cubicBezTo>
                    <a:cubicBezTo>
                      <a:pt x="8139" y="43632"/>
                      <a:pt x="0" y="33864"/>
                      <a:pt x="0" y="21816"/>
                    </a:cubicBezTo>
                    <a:cubicBezTo>
                      <a:pt x="0" y="9767"/>
                      <a:pt x="8139" y="0"/>
                      <a:pt x="18180" y="0"/>
                    </a:cubicBezTo>
                    <a:cubicBezTo>
                      <a:pt x="28220" y="0"/>
                      <a:pt x="36360" y="9767"/>
                      <a:pt x="36360" y="21816"/>
                    </a:cubicBez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24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A7E4A2F5-A74D-4C5C-B8F9-1A3B5A2AEDD7}"/>
                  </a:ext>
                </a:extLst>
              </p:cNvPr>
              <p:cNvSpPr/>
              <p:nvPr/>
            </p:nvSpPr>
            <p:spPr>
              <a:xfrm rot="10800000" flipH="1">
                <a:off x="861204" y="2270092"/>
                <a:ext cx="29087" cy="36359"/>
              </a:xfrm>
              <a:custGeom>
                <a:avLst/>
                <a:gdLst>
                  <a:gd name="connsiteX0" fmla="*/ 29088 w 29087"/>
                  <a:gd name="connsiteY0" fmla="*/ 18180 h 36359"/>
                  <a:gd name="connsiteX1" fmla="*/ 14544 w 29087"/>
                  <a:gd name="connsiteY1" fmla="*/ 36360 h 36359"/>
                  <a:gd name="connsiteX2" fmla="*/ 0 w 29087"/>
                  <a:gd name="connsiteY2" fmla="*/ 18180 h 36359"/>
                  <a:gd name="connsiteX3" fmla="*/ 14544 w 29087"/>
                  <a:gd name="connsiteY3" fmla="*/ 0 h 36359"/>
                  <a:gd name="connsiteX4" fmla="*/ 29088 w 29087"/>
                  <a:gd name="connsiteY4" fmla="*/ 18180 h 36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87" h="36359">
                    <a:moveTo>
                      <a:pt x="29088" y="18180"/>
                    </a:moveTo>
                    <a:cubicBezTo>
                      <a:pt x="29088" y="28220"/>
                      <a:pt x="22576" y="36360"/>
                      <a:pt x="14544" y="36360"/>
                    </a:cubicBezTo>
                    <a:cubicBezTo>
                      <a:pt x="6512" y="36360"/>
                      <a:pt x="0" y="28220"/>
                      <a:pt x="0" y="18180"/>
                    </a:cubicBezTo>
                    <a:cubicBezTo>
                      <a:pt x="0" y="8139"/>
                      <a:pt x="6512" y="0"/>
                      <a:pt x="14544" y="0"/>
                    </a:cubicBezTo>
                    <a:cubicBezTo>
                      <a:pt x="22576" y="0"/>
                      <a:pt x="29088" y="8139"/>
                      <a:pt x="29088" y="18180"/>
                    </a:cubicBez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24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BFEFBD4E-1C68-4C6D-9DAD-55C02AF5F00F}"/>
                  </a:ext>
                </a:extLst>
              </p:cNvPr>
              <p:cNvSpPr/>
              <p:nvPr/>
            </p:nvSpPr>
            <p:spPr>
              <a:xfrm rot="10800000" flipH="1">
                <a:off x="839388" y="2241004"/>
                <a:ext cx="21815" cy="29087"/>
              </a:xfrm>
              <a:custGeom>
                <a:avLst/>
                <a:gdLst>
                  <a:gd name="connsiteX0" fmla="*/ 21816 w 21815"/>
                  <a:gd name="connsiteY0" fmla="*/ 14544 h 29087"/>
                  <a:gd name="connsiteX1" fmla="*/ 10908 w 21815"/>
                  <a:gd name="connsiteY1" fmla="*/ 29088 h 29087"/>
                  <a:gd name="connsiteX2" fmla="*/ 0 w 21815"/>
                  <a:gd name="connsiteY2" fmla="*/ 14544 h 29087"/>
                  <a:gd name="connsiteX3" fmla="*/ 10908 w 21815"/>
                  <a:gd name="connsiteY3" fmla="*/ 0 h 29087"/>
                  <a:gd name="connsiteX4" fmla="*/ 21816 w 21815"/>
                  <a:gd name="connsiteY4" fmla="*/ 14544 h 29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15" h="29087">
                    <a:moveTo>
                      <a:pt x="21816" y="14544"/>
                    </a:moveTo>
                    <a:cubicBezTo>
                      <a:pt x="21816" y="22576"/>
                      <a:pt x="16932" y="29088"/>
                      <a:pt x="10908" y="29088"/>
                    </a:cubicBezTo>
                    <a:cubicBezTo>
                      <a:pt x="4884" y="29088"/>
                      <a:pt x="0" y="22576"/>
                      <a:pt x="0" y="14544"/>
                    </a:cubicBezTo>
                    <a:cubicBezTo>
                      <a:pt x="0" y="6512"/>
                      <a:pt x="4884" y="0"/>
                      <a:pt x="10908" y="0"/>
                    </a:cubicBezTo>
                    <a:cubicBezTo>
                      <a:pt x="16932" y="0"/>
                      <a:pt x="21816" y="6512"/>
                      <a:pt x="21816" y="14544"/>
                    </a:cubicBez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24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B02B80AA-4947-4774-95B7-45248887E010}"/>
                  </a:ext>
                </a:extLst>
              </p:cNvPr>
              <p:cNvSpPr/>
              <p:nvPr/>
            </p:nvSpPr>
            <p:spPr>
              <a:xfrm rot="10800000" flipH="1">
                <a:off x="817572" y="2211916"/>
                <a:ext cx="21815" cy="29087"/>
              </a:xfrm>
              <a:custGeom>
                <a:avLst/>
                <a:gdLst>
                  <a:gd name="connsiteX0" fmla="*/ 21816 w 21815"/>
                  <a:gd name="connsiteY0" fmla="*/ 14544 h 29087"/>
                  <a:gd name="connsiteX1" fmla="*/ 10908 w 21815"/>
                  <a:gd name="connsiteY1" fmla="*/ 29088 h 29087"/>
                  <a:gd name="connsiteX2" fmla="*/ 0 w 21815"/>
                  <a:gd name="connsiteY2" fmla="*/ 14544 h 29087"/>
                  <a:gd name="connsiteX3" fmla="*/ 10908 w 21815"/>
                  <a:gd name="connsiteY3" fmla="*/ 0 h 29087"/>
                  <a:gd name="connsiteX4" fmla="*/ 21816 w 21815"/>
                  <a:gd name="connsiteY4" fmla="*/ 14544 h 29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15" h="29087">
                    <a:moveTo>
                      <a:pt x="21816" y="14544"/>
                    </a:moveTo>
                    <a:cubicBezTo>
                      <a:pt x="21816" y="22576"/>
                      <a:pt x="16932" y="29088"/>
                      <a:pt x="10908" y="29088"/>
                    </a:cubicBezTo>
                    <a:cubicBezTo>
                      <a:pt x="4884" y="29088"/>
                      <a:pt x="0" y="22576"/>
                      <a:pt x="0" y="14544"/>
                    </a:cubicBezTo>
                    <a:cubicBezTo>
                      <a:pt x="0" y="6512"/>
                      <a:pt x="4884" y="0"/>
                      <a:pt x="10908" y="0"/>
                    </a:cubicBezTo>
                    <a:cubicBezTo>
                      <a:pt x="16932" y="0"/>
                      <a:pt x="21816" y="6512"/>
                      <a:pt x="21816" y="14544"/>
                    </a:cubicBez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24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4C0DE24C-4A7C-42D6-88A0-AF4BCB7CB18B}"/>
                  </a:ext>
                </a:extLst>
              </p:cNvPr>
              <p:cNvSpPr/>
              <p:nvPr/>
            </p:nvSpPr>
            <p:spPr>
              <a:xfrm rot="10800000" flipH="1">
                <a:off x="824844" y="1891950"/>
                <a:ext cx="181798" cy="378141"/>
              </a:xfrm>
              <a:custGeom>
                <a:avLst/>
                <a:gdLst>
                  <a:gd name="connsiteX0" fmla="*/ 116351 w 181798"/>
                  <a:gd name="connsiteY0" fmla="*/ 0 h 378141"/>
                  <a:gd name="connsiteX1" fmla="*/ 0 w 181798"/>
                  <a:gd name="connsiteY1" fmla="*/ 109079 h 378141"/>
                  <a:gd name="connsiteX2" fmla="*/ 29088 w 181798"/>
                  <a:gd name="connsiteY2" fmla="*/ 232703 h 378141"/>
                  <a:gd name="connsiteX3" fmla="*/ 94535 w 181798"/>
                  <a:gd name="connsiteY3" fmla="*/ 378142 h 378141"/>
                  <a:gd name="connsiteX4" fmla="*/ 138167 w 181798"/>
                  <a:gd name="connsiteY4" fmla="*/ 218159 h 378141"/>
                  <a:gd name="connsiteX5" fmla="*/ 181799 w 181798"/>
                  <a:gd name="connsiteY5" fmla="*/ 50904 h 378141"/>
                  <a:gd name="connsiteX6" fmla="*/ 116351 w 181798"/>
                  <a:gd name="connsiteY6" fmla="*/ 0 h 378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1798" h="378141">
                    <a:moveTo>
                      <a:pt x="116351" y="0"/>
                    </a:moveTo>
                    <a:cubicBezTo>
                      <a:pt x="74174" y="0"/>
                      <a:pt x="0" y="61812"/>
                      <a:pt x="0" y="109079"/>
                    </a:cubicBezTo>
                    <a:cubicBezTo>
                      <a:pt x="0" y="175981"/>
                      <a:pt x="29088" y="182526"/>
                      <a:pt x="29088" y="232703"/>
                    </a:cubicBezTo>
                    <a:cubicBezTo>
                      <a:pt x="29088" y="282879"/>
                      <a:pt x="727" y="378142"/>
                      <a:pt x="94535" y="378142"/>
                    </a:cubicBezTo>
                    <a:cubicBezTo>
                      <a:pt x="202160" y="378142"/>
                      <a:pt x="138167" y="248701"/>
                      <a:pt x="138167" y="218159"/>
                    </a:cubicBezTo>
                    <a:cubicBezTo>
                      <a:pt x="138167" y="136713"/>
                      <a:pt x="181799" y="112715"/>
                      <a:pt x="181799" y="50904"/>
                    </a:cubicBezTo>
                    <a:cubicBezTo>
                      <a:pt x="181799" y="10181"/>
                      <a:pt x="158529" y="0"/>
                      <a:pt x="116351" y="0"/>
                    </a:cubicBez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24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6E62F284-C1A6-41BE-955F-B7B05CFA129B}"/>
                </a:ext>
              </a:extLst>
            </p:cNvPr>
            <p:cNvGrpSpPr/>
            <p:nvPr/>
          </p:nvGrpSpPr>
          <p:grpSpPr>
            <a:xfrm>
              <a:off x="1044382" y="1724695"/>
              <a:ext cx="196342" cy="472677"/>
              <a:chOff x="1072090" y="1724695"/>
              <a:chExt cx="196342" cy="472677"/>
            </a:xfrm>
          </p:grpSpPr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607DE9C7-43FB-4FCA-AE5A-824FDCACB962}"/>
                  </a:ext>
                </a:extLst>
              </p:cNvPr>
              <p:cNvSpPr/>
              <p:nvPr/>
            </p:nvSpPr>
            <p:spPr>
              <a:xfrm rot="10800000" flipH="1">
                <a:off x="1072090" y="2124653"/>
                <a:ext cx="65447" cy="72719"/>
              </a:xfrm>
              <a:custGeom>
                <a:avLst/>
                <a:gdLst>
                  <a:gd name="connsiteX0" fmla="*/ 65448 w 65447"/>
                  <a:gd name="connsiteY0" fmla="*/ 36360 h 72719"/>
                  <a:gd name="connsiteX1" fmla="*/ 32724 w 65447"/>
                  <a:gd name="connsiteY1" fmla="*/ 72720 h 72719"/>
                  <a:gd name="connsiteX2" fmla="*/ 0 w 65447"/>
                  <a:gd name="connsiteY2" fmla="*/ 36360 h 72719"/>
                  <a:gd name="connsiteX3" fmla="*/ 32724 w 65447"/>
                  <a:gd name="connsiteY3" fmla="*/ 0 h 72719"/>
                  <a:gd name="connsiteX4" fmla="*/ 65448 w 65447"/>
                  <a:gd name="connsiteY4" fmla="*/ 36360 h 72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447" h="72719">
                    <a:moveTo>
                      <a:pt x="65448" y="36360"/>
                    </a:moveTo>
                    <a:cubicBezTo>
                      <a:pt x="65448" y="56441"/>
                      <a:pt x="50797" y="72720"/>
                      <a:pt x="32724" y="72720"/>
                    </a:cubicBezTo>
                    <a:cubicBezTo>
                      <a:pt x="14651" y="72720"/>
                      <a:pt x="0" y="56441"/>
                      <a:pt x="0" y="36360"/>
                    </a:cubicBezTo>
                    <a:cubicBezTo>
                      <a:pt x="0" y="16279"/>
                      <a:pt x="14651" y="0"/>
                      <a:pt x="32724" y="0"/>
                    </a:cubicBezTo>
                    <a:cubicBezTo>
                      <a:pt x="50797" y="0"/>
                      <a:pt x="65448" y="16279"/>
                      <a:pt x="65448" y="36360"/>
                    </a:cubicBez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24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D6A56839-3AF1-4EE4-843E-DEE46FBEFE24}"/>
                  </a:ext>
                </a:extLst>
              </p:cNvPr>
              <p:cNvSpPr/>
              <p:nvPr/>
            </p:nvSpPr>
            <p:spPr>
              <a:xfrm rot="10800000" flipH="1">
                <a:off x="1152082" y="2124653"/>
                <a:ext cx="36359" cy="43631"/>
              </a:xfrm>
              <a:custGeom>
                <a:avLst/>
                <a:gdLst>
                  <a:gd name="connsiteX0" fmla="*/ 36360 w 36359"/>
                  <a:gd name="connsiteY0" fmla="*/ 21816 h 43631"/>
                  <a:gd name="connsiteX1" fmla="*/ 18180 w 36359"/>
                  <a:gd name="connsiteY1" fmla="*/ 43632 h 43631"/>
                  <a:gd name="connsiteX2" fmla="*/ 0 w 36359"/>
                  <a:gd name="connsiteY2" fmla="*/ 21816 h 43631"/>
                  <a:gd name="connsiteX3" fmla="*/ 18180 w 36359"/>
                  <a:gd name="connsiteY3" fmla="*/ 0 h 43631"/>
                  <a:gd name="connsiteX4" fmla="*/ 36360 w 36359"/>
                  <a:gd name="connsiteY4" fmla="*/ 21816 h 43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359" h="43631">
                    <a:moveTo>
                      <a:pt x="36360" y="21816"/>
                    </a:moveTo>
                    <a:cubicBezTo>
                      <a:pt x="36360" y="33864"/>
                      <a:pt x="28220" y="43632"/>
                      <a:pt x="18180" y="43632"/>
                    </a:cubicBezTo>
                    <a:cubicBezTo>
                      <a:pt x="8139" y="43632"/>
                      <a:pt x="0" y="33864"/>
                      <a:pt x="0" y="21816"/>
                    </a:cubicBezTo>
                    <a:cubicBezTo>
                      <a:pt x="0" y="9767"/>
                      <a:pt x="8139" y="0"/>
                      <a:pt x="18180" y="0"/>
                    </a:cubicBezTo>
                    <a:cubicBezTo>
                      <a:pt x="28220" y="0"/>
                      <a:pt x="36360" y="9767"/>
                      <a:pt x="36360" y="21816"/>
                    </a:cubicBez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24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ABEF53A9-E8FF-48E1-96D6-44C97079AF63}"/>
                  </a:ext>
                </a:extLst>
              </p:cNvPr>
              <p:cNvSpPr/>
              <p:nvPr/>
            </p:nvSpPr>
            <p:spPr>
              <a:xfrm rot="10800000" flipH="1">
                <a:off x="1195714" y="2102837"/>
                <a:ext cx="29087" cy="36359"/>
              </a:xfrm>
              <a:custGeom>
                <a:avLst/>
                <a:gdLst>
                  <a:gd name="connsiteX0" fmla="*/ 29088 w 29087"/>
                  <a:gd name="connsiteY0" fmla="*/ 18180 h 36359"/>
                  <a:gd name="connsiteX1" fmla="*/ 14544 w 29087"/>
                  <a:gd name="connsiteY1" fmla="*/ 36360 h 36359"/>
                  <a:gd name="connsiteX2" fmla="*/ 0 w 29087"/>
                  <a:gd name="connsiteY2" fmla="*/ 18180 h 36359"/>
                  <a:gd name="connsiteX3" fmla="*/ 14544 w 29087"/>
                  <a:gd name="connsiteY3" fmla="*/ 0 h 36359"/>
                  <a:gd name="connsiteX4" fmla="*/ 29088 w 29087"/>
                  <a:gd name="connsiteY4" fmla="*/ 18180 h 36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87" h="36359">
                    <a:moveTo>
                      <a:pt x="29088" y="18180"/>
                    </a:moveTo>
                    <a:cubicBezTo>
                      <a:pt x="29088" y="28220"/>
                      <a:pt x="22576" y="36360"/>
                      <a:pt x="14544" y="36360"/>
                    </a:cubicBezTo>
                    <a:cubicBezTo>
                      <a:pt x="6512" y="36360"/>
                      <a:pt x="0" y="28220"/>
                      <a:pt x="0" y="18180"/>
                    </a:cubicBezTo>
                    <a:cubicBezTo>
                      <a:pt x="0" y="8139"/>
                      <a:pt x="6512" y="0"/>
                      <a:pt x="14544" y="0"/>
                    </a:cubicBezTo>
                    <a:cubicBezTo>
                      <a:pt x="22576" y="0"/>
                      <a:pt x="29088" y="8139"/>
                      <a:pt x="29088" y="18180"/>
                    </a:cubicBez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24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C0AA4EA8-93F3-419A-AEED-838E0081837D}"/>
                  </a:ext>
                </a:extLst>
              </p:cNvPr>
              <p:cNvSpPr/>
              <p:nvPr/>
            </p:nvSpPr>
            <p:spPr>
              <a:xfrm rot="10800000" flipH="1">
                <a:off x="1224801" y="2073749"/>
                <a:ext cx="21815" cy="29087"/>
              </a:xfrm>
              <a:custGeom>
                <a:avLst/>
                <a:gdLst>
                  <a:gd name="connsiteX0" fmla="*/ 21816 w 21815"/>
                  <a:gd name="connsiteY0" fmla="*/ 14544 h 29087"/>
                  <a:gd name="connsiteX1" fmla="*/ 10908 w 21815"/>
                  <a:gd name="connsiteY1" fmla="*/ 29088 h 29087"/>
                  <a:gd name="connsiteX2" fmla="*/ 0 w 21815"/>
                  <a:gd name="connsiteY2" fmla="*/ 14544 h 29087"/>
                  <a:gd name="connsiteX3" fmla="*/ 10908 w 21815"/>
                  <a:gd name="connsiteY3" fmla="*/ 0 h 29087"/>
                  <a:gd name="connsiteX4" fmla="*/ 21816 w 21815"/>
                  <a:gd name="connsiteY4" fmla="*/ 14544 h 29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15" h="29087">
                    <a:moveTo>
                      <a:pt x="21816" y="14544"/>
                    </a:moveTo>
                    <a:cubicBezTo>
                      <a:pt x="21816" y="22576"/>
                      <a:pt x="16932" y="29088"/>
                      <a:pt x="10908" y="29088"/>
                    </a:cubicBezTo>
                    <a:cubicBezTo>
                      <a:pt x="4884" y="29088"/>
                      <a:pt x="0" y="22576"/>
                      <a:pt x="0" y="14544"/>
                    </a:cubicBezTo>
                    <a:cubicBezTo>
                      <a:pt x="0" y="6512"/>
                      <a:pt x="4884" y="0"/>
                      <a:pt x="10908" y="0"/>
                    </a:cubicBezTo>
                    <a:cubicBezTo>
                      <a:pt x="16932" y="0"/>
                      <a:pt x="21816" y="6512"/>
                      <a:pt x="21816" y="14544"/>
                    </a:cubicBez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24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F7DDD511-B581-4624-83BF-52E8DB5E2244}"/>
                  </a:ext>
                </a:extLst>
              </p:cNvPr>
              <p:cNvSpPr/>
              <p:nvPr/>
            </p:nvSpPr>
            <p:spPr>
              <a:xfrm rot="10800000" flipH="1">
                <a:off x="1246617" y="2044661"/>
                <a:ext cx="21815" cy="29087"/>
              </a:xfrm>
              <a:custGeom>
                <a:avLst/>
                <a:gdLst>
                  <a:gd name="connsiteX0" fmla="*/ 21816 w 21815"/>
                  <a:gd name="connsiteY0" fmla="*/ 14544 h 29087"/>
                  <a:gd name="connsiteX1" fmla="*/ 10908 w 21815"/>
                  <a:gd name="connsiteY1" fmla="*/ 29088 h 29087"/>
                  <a:gd name="connsiteX2" fmla="*/ 0 w 21815"/>
                  <a:gd name="connsiteY2" fmla="*/ 14544 h 29087"/>
                  <a:gd name="connsiteX3" fmla="*/ 10908 w 21815"/>
                  <a:gd name="connsiteY3" fmla="*/ 0 h 29087"/>
                  <a:gd name="connsiteX4" fmla="*/ 21816 w 21815"/>
                  <a:gd name="connsiteY4" fmla="*/ 14544 h 29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15" h="29087">
                    <a:moveTo>
                      <a:pt x="21816" y="14544"/>
                    </a:moveTo>
                    <a:cubicBezTo>
                      <a:pt x="21816" y="22576"/>
                      <a:pt x="16932" y="29088"/>
                      <a:pt x="10908" y="29088"/>
                    </a:cubicBezTo>
                    <a:cubicBezTo>
                      <a:pt x="4884" y="29088"/>
                      <a:pt x="0" y="22576"/>
                      <a:pt x="0" y="14544"/>
                    </a:cubicBezTo>
                    <a:cubicBezTo>
                      <a:pt x="0" y="6512"/>
                      <a:pt x="4884" y="0"/>
                      <a:pt x="10908" y="0"/>
                    </a:cubicBezTo>
                    <a:cubicBezTo>
                      <a:pt x="16932" y="0"/>
                      <a:pt x="21816" y="6512"/>
                      <a:pt x="21816" y="14544"/>
                    </a:cubicBez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24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E58DE756-F4BE-41E1-9BED-E7835743D7E4}"/>
                  </a:ext>
                </a:extLst>
              </p:cNvPr>
              <p:cNvSpPr/>
              <p:nvPr/>
            </p:nvSpPr>
            <p:spPr>
              <a:xfrm rot="10800000" flipH="1">
                <a:off x="1079362" y="1724695"/>
                <a:ext cx="181798" cy="378141"/>
              </a:xfrm>
              <a:custGeom>
                <a:avLst/>
                <a:gdLst>
                  <a:gd name="connsiteX0" fmla="*/ 65448 w 181798"/>
                  <a:gd name="connsiteY0" fmla="*/ 0 h 378141"/>
                  <a:gd name="connsiteX1" fmla="*/ 0 w 181798"/>
                  <a:gd name="connsiteY1" fmla="*/ 50904 h 378141"/>
                  <a:gd name="connsiteX2" fmla="*/ 43632 w 181798"/>
                  <a:gd name="connsiteY2" fmla="*/ 218159 h 378141"/>
                  <a:gd name="connsiteX3" fmla="*/ 87264 w 181798"/>
                  <a:gd name="connsiteY3" fmla="*/ 378142 h 378141"/>
                  <a:gd name="connsiteX4" fmla="*/ 152711 w 181798"/>
                  <a:gd name="connsiteY4" fmla="*/ 232703 h 378141"/>
                  <a:gd name="connsiteX5" fmla="*/ 181799 w 181798"/>
                  <a:gd name="connsiteY5" fmla="*/ 109079 h 378141"/>
                  <a:gd name="connsiteX6" fmla="*/ 65448 w 181798"/>
                  <a:gd name="connsiteY6" fmla="*/ 0 h 378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1798" h="378141">
                    <a:moveTo>
                      <a:pt x="65448" y="0"/>
                    </a:moveTo>
                    <a:cubicBezTo>
                      <a:pt x="23270" y="0"/>
                      <a:pt x="0" y="10181"/>
                      <a:pt x="0" y="50904"/>
                    </a:cubicBezTo>
                    <a:cubicBezTo>
                      <a:pt x="0" y="112715"/>
                      <a:pt x="43632" y="136713"/>
                      <a:pt x="43632" y="218159"/>
                    </a:cubicBezTo>
                    <a:cubicBezTo>
                      <a:pt x="43632" y="248701"/>
                      <a:pt x="-20361" y="378142"/>
                      <a:pt x="87264" y="378142"/>
                    </a:cubicBezTo>
                    <a:cubicBezTo>
                      <a:pt x="181072" y="378142"/>
                      <a:pt x="152711" y="282879"/>
                      <a:pt x="152711" y="232703"/>
                    </a:cubicBezTo>
                    <a:cubicBezTo>
                      <a:pt x="152711" y="182526"/>
                      <a:pt x="181799" y="175981"/>
                      <a:pt x="181799" y="109079"/>
                    </a:cubicBezTo>
                    <a:cubicBezTo>
                      <a:pt x="181799" y="61812"/>
                      <a:pt x="107625" y="0"/>
                      <a:pt x="65448" y="0"/>
                    </a:cubicBez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24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29877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E291D0F0-3E15-4112-A4BA-3C760A9359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08951" y="999067"/>
            <a:ext cx="11891516" cy="585893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rgbClr val="99CCFF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6" name="Graphic 115" descr="Fingerprint with solid fill">
            <a:extLst>
              <a:ext uri="{FF2B5EF4-FFF2-40B4-BE49-F238E27FC236}">
                <a16:creationId xmlns:a16="http://schemas.microsoft.com/office/drawing/2014/main" id="{D821E8BE-206B-473F-A4A1-00FD7B4C42F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16200000">
            <a:off x="5733347" y="1550799"/>
            <a:ext cx="7386646" cy="7386646"/>
          </a:xfrm>
          <a:custGeom>
            <a:avLst/>
            <a:gdLst>
              <a:gd name="connsiteX0" fmla="*/ 829581 w 7386646"/>
              <a:gd name="connsiteY0" fmla="*/ 0 h 7386646"/>
              <a:gd name="connsiteX1" fmla="*/ 829581 w 7386646"/>
              <a:gd name="connsiteY1" fmla="*/ 6466843 h 7386646"/>
              <a:gd name="connsiteX2" fmla="*/ 286510 w 7386646"/>
              <a:gd name="connsiteY2" fmla="*/ 6466843 h 7386646"/>
              <a:gd name="connsiteX3" fmla="*/ 286510 w 7386646"/>
              <a:gd name="connsiteY3" fmla="*/ 7386646 h 7386646"/>
              <a:gd name="connsiteX4" fmla="*/ 0 w 7386646"/>
              <a:gd name="connsiteY4" fmla="*/ 7386646 h 7386646"/>
              <a:gd name="connsiteX5" fmla="*/ 0 w 7386646"/>
              <a:gd name="connsiteY5" fmla="*/ 0 h 7386646"/>
              <a:gd name="connsiteX6" fmla="*/ 7386646 w 7386646"/>
              <a:gd name="connsiteY6" fmla="*/ 0 h 7386646"/>
              <a:gd name="connsiteX7" fmla="*/ 7386646 w 7386646"/>
              <a:gd name="connsiteY7" fmla="*/ 6466843 h 7386646"/>
              <a:gd name="connsiteX8" fmla="*/ 2082653 w 7386646"/>
              <a:gd name="connsiteY8" fmla="*/ 6466843 h 7386646"/>
              <a:gd name="connsiteX9" fmla="*/ 2082653 w 7386646"/>
              <a:gd name="connsiteY9" fmla="*/ 0 h 738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86646" h="7386646">
                <a:moveTo>
                  <a:pt x="829581" y="0"/>
                </a:moveTo>
                <a:lnTo>
                  <a:pt x="829581" y="6466843"/>
                </a:lnTo>
                <a:lnTo>
                  <a:pt x="286510" y="6466843"/>
                </a:lnTo>
                <a:lnTo>
                  <a:pt x="286510" y="7386646"/>
                </a:lnTo>
                <a:lnTo>
                  <a:pt x="0" y="7386646"/>
                </a:lnTo>
                <a:lnTo>
                  <a:pt x="0" y="0"/>
                </a:lnTo>
                <a:close/>
                <a:moveTo>
                  <a:pt x="7386646" y="0"/>
                </a:moveTo>
                <a:lnTo>
                  <a:pt x="7386646" y="6466843"/>
                </a:lnTo>
                <a:lnTo>
                  <a:pt x="2082653" y="6466843"/>
                </a:lnTo>
                <a:lnTo>
                  <a:pt x="2082653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E1D46D-B57F-4DCF-BACB-A2FBA7CF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165" y="252985"/>
            <a:ext cx="8686800" cy="1143000"/>
          </a:xfrm>
        </p:spPr>
        <p:txBody>
          <a:bodyPr/>
          <a:lstStyle/>
          <a:p>
            <a:r>
              <a:rPr lang="en-GB" dirty="0"/>
              <a:t>Benefits of </a:t>
            </a:r>
            <a:r>
              <a:rPr lang="en-GB" dirty="0">
                <a:solidFill>
                  <a:srgbClr val="BEBFC1"/>
                </a:solidFill>
              </a:rPr>
              <a:t>ORC</a:t>
            </a:r>
            <a:r>
              <a:rPr lang="en-GB" dirty="0">
                <a:solidFill>
                  <a:srgbClr val="B3D260"/>
                </a:solidFill>
              </a:rPr>
              <a:t>iD</a:t>
            </a:r>
            <a:r>
              <a:rPr lang="en-GB" dirty="0"/>
              <a:t> for authors and your organization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06F40AE-F3FE-4BE5-A4F4-8F38F90A3F7A}"/>
              </a:ext>
            </a:extLst>
          </p:cNvPr>
          <p:cNvGrpSpPr/>
          <p:nvPr/>
        </p:nvGrpSpPr>
        <p:grpSpPr>
          <a:xfrm>
            <a:off x="1029288" y="1997802"/>
            <a:ext cx="5009607" cy="3286424"/>
            <a:chOff x="1285875" y="2148995"/>
            <a:chExt cx="5009607" cy="328642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2EB3D8B-962C-43DA-84D6-EB64B38294AE}"/>
                </a:ext>
              </a:extLst>
            </p:cNvPr>
            <p:cNvGrpSpPr/>
            <p:nvPr/>
          </p:nvGrpSpPr>
          <p:grpSpPr>
            <a:xfrm>
              <a:off x="1285875" y="2484467"/>
              <a:ext cx="4691334" cy="2950952"/>
              <a:chOff x="313140" y="2484467"/>
              <a:chExt cx="5664069" cy="2950952"/>
            </a:xfrm>
          </p:grpSpPr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07F9756-8296-4103-B42A-D3C5A2049075}"/>
                  </a:ext>
                </a:extLst>
              </p:cNvPr>
              <p:cNvSpPr txBox="1"/>
              <p:nvPr/>
            </p:nvSpPr>
            <p:spPr>
              <a:xfrm>
                <a:off x="313140" y="2484467"/>
                <a:ext cx="5664069" cy="2950952"/>
              </a:xfrm>
              <a:prstGeom prst="roundRect">
                <a:avLst>
                  <a:gd name="adj" fmla="val 4856"/>
                </a:avLst>
              </a:prstGeom>
              <a:noFill/>
              <a:ln w="28575">
                <a:solidFill>
                  <a:srgbClr val="E21F26"/>
                </a:solidFill>
                <a:prstDash val="sysDash"/>
              </a:ln>
            </p:spPr>
            <p:txBody>
              <a:bodyPr wrap="square" rtlCol="0">
                <a:noAutofit/>
              </a:bodyPr>
              <a:lstStyle>
                <a:defPPr>
                  <a:defRPr lang="en-US"/>
                </a:defPPr>
                <a:lvl1pPr>
                  <a:defRPr sz="1200"/>
                </a:lvl1pPr>
              </a:lstStyle>
              <a:p>
                <a:endParaRPr lang="en-GB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AF63AFE4-9AA5-4177-A335-76F67389FBED}"/>
                  </a:ext>
                </a:extLst>
              </p:cNvPr>
              <p:cNvSpPr txBox="1"/>
              <p:nvPr/>
            </p:nvSpPr>
            <p:spPr>
              <a:xfrm>
                <a:off x="468762" y="2633540"/>
                <a:ext cx="5353526" cy="2619400"/>
              </a:xfrm>
              <a:prstGeom prst="roundRect">
                <a:avLst>
                  <a:gd name="adj" fmla="val 4856"/>
                </a:avLst>
              </a:prstGeom>
              <a:solidFill>
                <a:schemeClr val="accent2"/>
              </a:solidFill>
              <a:ln w="28575">
                <a:noFill/>
                <a:prstDash val="sysDash"/>
              </a:ln>
            </p:spPr>
            <p:txBody>
              <a:bodyPr wrap="square" rtlCol="0">
                <a:noAutofit/>
              </a:bodyPr>
              <a:lstStyle>
                <a:defPPr>
                  <a:defRPr lang="en-US"/>
                </a:defPPr>
                <a:lvl1pPr>
                  <a:defRPr sz="1200"/>
                </a:lvl1pPr>
              </a:lstStyle>
              <a:p>
                <a:r>
                  <a:rPr lang="en-GB" sz="1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Pharma benefits</a:t>
                </a:r>
                <a:r>
                  <a:rPr lang="en-GB" sz="1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endParaRPr lang="en-GB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disambiguation of author names </a:t>
                </a:r>
                <a:br>
                  <a:rPr lang="en-GB" sz="1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GB" sz="1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 future collaboration 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possible tracking of publications </a:t>
                </a:r>
                <a:br>
                  <a:rPr lang="en-GB" sz="1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GB" sz="1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(e.g. investigator sponsored studies) 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increased ORCID use helps to fulfil transparency commitments   </a:t>
                </a:r>
              </a:p>
            </p:txBody>
          </p:sp>
        </p:grp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3D81DAD-407E-46AB-B767-957CC6BD5FFC}"/>
                </a:ext>
              </a:extLst>
            </p:cNvPr>
            <p:cNvSpPr/>
            <p:nvPr/>
          </p:nvSpPr>
          <p:spPr>
            <a:xfrm>
              <a:off x="3257357" y="3096553"/>
              <a:ext cx="2595136" cy="2160485"/>
            </a:xfrm>
            <a:custGeom>
              <a:avLst/>
              <a:gdLst>
                <a:gd name="connsiteX0" fmla="*/ 1461939 w 2595136"/>
                <a:gd name="connsiteY0" fmla="*/ 0 h 2160485"/>
                <a:gd name="connsiteX1" fmla="*/ 2590043 w 2595136"/>
                <a:gd name="connsiteY1" fmla="*/ 543492 h 2160485"/>
                <a:gd name="connsiteX2" fmla="*/ 2595136 w 2595136"/>
                <a:gd name="connsiteY2" fmla="*/ 550451 h 2160485"/>
                <a:gd name="connsiteX3" fmla="*/ 2595136 w 2595136"/>
                <a:gd name="connsiteY3" fmla="*/ 2005233 h 2160485"/>
                <a:gd name="connsiteX4" fmla="*/ 2439884 w 2595136"/>
                <a:gd name="connsiteY4" fmla="*/ 2160485 h 2160485"/>
                <a:gd name="connsiteX5" fmla="*/ 155279 w 2595136"/>
                <a:gd name="connsiteY5" fmla="*/ 2160485 h 2160485"/>
                <a:gd name="connsiteX6" fmla="*/ 114887 w 2595136"/>
                <a:gd name="connsiteY6" fmla="*/ 2074825 h 2160485"/>
                <a:gd name="connsiteX7" fmla="*/ 0 w 2595136"/>
                <a:gd name="connsiteY7" fmla="*/ 1493491 h 2160485"/>
                <a:gd name="connsiteX8" fmla="*/ 1461939 w 2595136"/>
                <a:gd name="connsiteY8" fmla="*/ 0 h 216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95136" h="2160485">
                  <a:moveTo>
                    <a:pt x="1461939" y="0"/>
                  </a:moveTo>
                  <a:cubicBezTo>
                    <a:pt x="1916106" y="0"/>
                    <a:pt x="2321902" y="211568"/>
                    <a:pt x="2590043" y="543492"/>
                  </a:cubicBezTo>
                  <a:lnTo>
                    <a:pt x="2595136" y="550451"/>
                  </a:lnTo>
                  <a:lnTo>
                    <a:pt x="2595136" y="2005233"/>
                  </a:lnTo>
                  <a:cubicBezTo>
                    <a:pt x="2595136" y="2090976"/>
                    <a:pt x="2525627" y="2160485"/>
                    <a:pt x="2439884" y="2160485"/>
                  </a:cubicBezTo>
                  <a:lnTo>
                    <a:pt x="155279" y="2160485"/>
                  </a:lnTo>
                  <a:lnTo>
                    <a:pt x="114887" y="2074825"/>
                  </a:lnTo>
                  <a:cubicBezTo>
                    <a:pt x="40909" y="1896146"/>
                    <a:pt x="0" y="1699699"/>
                    <a:pt x="0" y="1493491"/>
                  </a:cubicBezTo>
                  <a:cubicBezTo>
                    <a:pt x="0" y="668659"/>
                    <a:pt x="654532" y="0"/>
                    <a:pt x="1461939" y="0"/>
                  </a:cubicBezTo>
                  <a:close/>
                </a:path>
              </a:pathLst>
            </a:custGeom>
            <a:solidFill>
              <a:schemeClr val="bg1"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3200" dirty="0"/>
            </a:p>
          </p:txBody>
        </p: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70701CE2-1A7B-4901-8A91-5280DCBC5D2F}"/>
                </a:ext>
              </a:extLst>
            </p:cNvPr>
            <p:cNvGrpSpPr/>
            <p:nvPr/>
          </p:nvGrpSpPr>
          <p:grpSpPr>
            <a:xfrm>
              <a:off x="4870208" y="2148995"/>
              <a:ext cx="1425274" cy="1422057"/>
              <a:chOff x="12124639" y="1393982"/>
              <a:chExt cx="718458" cy="718458"/>
            </a:xfrm>
          </p:grpSpPr>
          <p:sp>
            <p:nvSpPr>
              <p:cNvPr id="159" name="Oval 158">
                <a:extLst>
                  <a:ext uri="{FF2B5EF4-FFF2-40B4-BE49-F238E27FC236}">
                    <a16:creationId xmlns:a16="http://schemas.microsoft.com/office/drawing/2014/main" id="{1EAD0BA5-BDD6-4807-9E00-B03EA3E63BDC}"/>
                  </a:ext>
                </a:extLst>
              </p:cNvPr>
              <p:cNvSpPr/>
              <p:nvPr/>
            </p:nvSpPr>
            <p:spPr>
              <a:xfrm>
                <a:off x="12286647" y="1562675"/>
                <a:ext cx="383336" cy="383336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156" name="Graphic 155" descr="Badge Tick with solid fill">
                <a:extLst>
                  <a:ext uri="{FF2B5EF4-FFF2-40B4-BE49-F238E27FC236}">
                    <a16:creationId xmlns:a16="http://schemas.microsoft.com/office/drawing/2014/main" id="{8A4F0AFA-1B3F-49C3-A02F-88602CE3F6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2124639" y="1393982"/>
                <a:ext cx="718458" cy="718458"/>
              </a:xfrm>
              <a:prstGeom prst="rect">
                <a:avLst/>
              </a:prstGeom>
            </p:spPr>
          </p:pic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6B5AC20-FDFD-440A-9517-7EC0AF23A7EE}"/>
              </a:ext>
            </a:extLst>
          </p:cNvPr>
          <p:cNvGrpSpPr>
            <a:grpSpLocks/>
          </p:cNvGrpSpPr>
          <p:nvPr/>
        </p:nvGrpSpPr>
        <p:grpSpPr>
          <a:xfrm>
            <a:off x="6401172" y="2020775"/>
            <a:ext cx="5003143" cy="3286425"/>
            <a:chOff x="7212456" y="2151456"/>
            <a:chExt cx="4823223" cy="328396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C807C2A-C766-46AC-B6DC-994BB2E71631}"/>
                </a:ext>
              </a:extLst>
            </p:cNvPr>
            <p:cNvSpPr txBox="1"/>
            <p:nvPr/>
          </p:nvSpPr>
          <p:spPr>
            <a:xfrm>
              <a:off x="7212456" y="2462147"/>
              <a:ext cx="4500958" cy="2973272"/>
            </a:xfrm>
            <a:prstGeom prst="roundRect">
              <a:avLst>
                <a:gd name="adj" fmla="val 4856"/>
              </a:avLst>
            </a:prstGeom>
            <a:noFill/>
            <a:ln w="28575">
              <a:solidFill>
                <a:srgbClr val="002395"/>
              </a:solidFill>
              <a:prstDash val="sysDash"/>
            </a:ln>
          </p:spPr>
          <p:txBody>
            <a:bodyPr wrap="square" rtlCol="0">
              <a:noAutofit/>
            </a:bodyPr>
            <a:lstStyle>
              <a:defPPr>
                <a:defRPr lang="en-US"/>
              </a:defPPr>
              <a:lvl1pPr>
                <a:defRPr sz="1200"/>
              </a:lvl1pPr>
            </a:lstStyle>
            <a:p>
              <a:endPara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79096079-0016-4379-AFAA-2BD1EAE53515}"/>
                </a:ext>
              </a:extLst>
            </p:cNvPr>
            <p:cNvSpPr txBox="1"/>
            <p:nvPr/>
          </p:nvSpPr>
          <p:spPr>
            <a:xfrm>
              <a:off x="7380608" y="2633540"/>
              <a:ext cx="4208330" cy="2619400"/>
            </a:xfrm>
            <a:prstGeom prst="roundRect">
              <a:avLst>
                <a:gd name="adj" fmla="val 5927"/>
              </a:avLst>
            </a:prstGeom>
            <a:solidFill>
              <a:srgbClr val="002395"/>
            </a:solidFill>
            <a:ln w="28575">
              <a:noFill/>
              <a:prstDash val="sysDash"/>
            </a:ln>
          </p:spPr>
          <p:txBody>
            <a:bodyPr wrap="square" rtlCol="0">
              <a:noAutofit/>
            </a:bodyPr>
            <a:lstStyle/>
            <a:p>
              <a:r>
                <a:rPr lang="en-GB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Author benefits:</a:t>
              </a:r>
            </a:p>
            <a:p>
              <a:endPara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save time with future journal submissions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author ORCID records update automatically based on metadata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also useful for grant submissions</a:t>
              </a: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66B20FA3-FC55-457F-A601-7E1AAB556BEC}"/>
                </a:ext>
              </a:extLst>
            </p:cNvPr>
            <p:cNvSpPr/>
            <p:nvPr/>
          </p:nvSpPr>
          <p:spPr>
            <a:xfrm>
              <a:off x="9006070" y="3085325"/>
              <a:ext cx="2595136" cy="2160485"/>
            </a:xfrm>
            <a:custGeom>
              <a:avLst/>
              <a:gdLst>
                <a:gd name="connsiteX0" fmla="*/ 1461939 w 2595136"/>
                <a:gd name="connsiteY0" fmla="*/ 0 h 2160485"/>
                <a:gd name="connsiteX1" fmla="*/ 2590043 w 2595136"/>
                <a:gd name="connsiteY1" fmla="*/ 543492 h 2160485"/>
                <a:gd name="connsiteX2" fmla="*/ 2595136 w 2595136"/>
                <a:gd name="connsiteY2" fmla="*/ 550451 h 2160485"/>
                <a:gd name="connsiteX3" fmla="*/ 2595136 w 2595136"/>
                <a:gd name="connsiteY3" fmla="*/ 2005233 h 2160485"/>
                <a:gd name="connsiteX4" fmla="*/ 2439884 w 2595136"/>
                <a:gd name="connsiteY4" fmla="*/ 2160485 h 2160485"/>
                <a:gd name="connsiteX5" fmla="*/ 155279 w 2595136"/>
                <a:gd name="connsiteY5" fmla="*/ 2160485 h 2160485"/>
                <a:gd name="connsiteX6" fmla="*/ 114887 w 2595136"/>
                <a:gd name="connsiteY6" fmla="*/ 2074825 h 2160485"/>
                <a:gd name="connsiteX7" fmla="*/ 0 w 2595136"/>
                <a:gd name="connsiteY7" fmla="*/ 1493491 h 2160485"/>
                <a:gd name="connsiteX8" fmla="*/ 1461939 w 2595136"/>
                <a:gd name="connsiteY8" fmla="*/ 0 h 216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95136" h="2160485">
                  <a:moveTo>
                    <a:pt x="1461939" y="0"/>
                  </a:moveTo>
                  <a:cubicBezTo>
                    <a:pt x="1916106" y="0"/>
                    <a:pt x="2321902" y="211568"/>
                    <a:pt x="2590043" y="543492"/>
                  </a:cubicBezTo>
                  <a:lnTo>
                    <a:pt x="2595136" y="550451"/>
                  </a:lnTo>
                  <a:lnTo>
                    <a:pt x="2595136" y="2005233"/>
                  </a:lnTo>
                  <a:cubicBezTo>
                    <a:pt x="2595136" y="2090976"/>
                    <a:pt x="2525627" y="2160485"/>
                    <a:pt x="2439884" y="2160485"/>
                  </a:cubicBezTo>
                  <a:lnTo>
                    <a:pt x="155279" y="2160485"/>
                  </a:lnTo>
                  <a:lnTo>
                    <a:pt x="114887" y="2074825"/>
                  </a:lnTo>
                  <a:cubicBezTo>
                    <a:pt x="40909" y="1896146"/>
                    <a:pt x="0" y="1699699"/>
                    <a:pt x="0" y="1493491"/>
                  </a:cubicBezTo>
                  <a:cubicBezTo>
                    <a:pt x="0" y="668659"/>
                    <a:pt x="654532" y="0"/>
                    <a:pt x="1461939" y="0"/>
                  </a:cubicBezTo>
                  <a:close/>
                </a:path>
              </a:pathLst>
            </a:custGeom>
            <a:solidFill>
              <a:schemeClr val="bg1"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3200" dirty="0"/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DB19EDB0-C8DA-4E26-B69C-C97B5AF2E2D5}"/>
                </a:ext>
              </a:extLst>
            </p:cNvPr>
            <p:cNvGrpSpPr/>
            <p:nvPr/>
          </p:nvGrpSpPr>
          <p:grpSpPr>
            <a:xfrm>
              <a:off x="10668243" y="2151456"/>
              <a:ext cx="1367436" cy="1367436"/>
              <a:chOff x="11402923" y="4920535"/>
              <a:chExt cx="718458" cy="718458"/>
            </a:xfrm>
          </p:grpSpPr>
          <p:sp>
            <p:nvSpPr>
              <p:cNvPr id="160" name="Oval 159">
                <a:extLst>
                  <a:ext uri="{FF2B5EF4-FFF2-40B4-BE49-F238E27FC236}">
                    <a16:creationId xmlns:a16="http://schemas.microsoft.com/office/drawing/2014/main" id="{58FE7061-6244-48D4-858F-BDF64B5A9E28}"/>
                  </a:ext>
                </a:extLst>
              </p:cNvPr>
              <p:cNvSpPr/>
              <p:nvPr/>
            </p:nvSpPr>
            <p:spPr>
              <a:xfrm>
                <a:off x="11570484" y="5084459"/>
                <a:ext cx="383336" cy="383336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100" dirty="0"/>
              </a:p>
            </p:txBody>
          </p:sp>
          <p:pic>
            <p:nvPicPr>
              <p:cNvPr id="157" name="Graphic 156" descr="Badge Tick with solid fill">
                <a:extLst>
                  <a:ext uri="{FF2B5EF4-FFF2-40B4-BE49-F238E27FC236}">
                    <a16:creationId xmlns:a16="http://schemas.microsoft.com/office/drawing/2014/main" id="{901B9536-8D24-48EC-8DAC-175AC12829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402923" y="4920535"/>
                <a:ext cx="718458" cy="718458"/>
              </a:xfrm>
              <a:prstGeom prst="rect">
                <a:avLst/>
              </a:prstGeom>
            </p:spPr>
          </p:pic>
        </p:grpSp>
      </p:grp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20E29195-86E4-42EA-932D-901CE02CD638}"/>
              </a:ext>
            </a:extLst>
          </p:cNvPr>
          <p:cNvSpPr/>
          <p:nvPr/>
        </p:nvSpPr>
        <p:spPr>
          <a:xfrm rot="10800000">
            <a:off x="308951" y="5271780"/>
            <a:ext cx="3252150" cy="667732"/>
          </a:xfrm>
          <a:custGeom>
            <a:avLst/>
            <a:gdLst>
              <a:gd name="connsiteX0" fmla="*/ 175974 w 2706032"/>
              <a:gd name="connsiteY0" fmla="*/ 667732 h 667732"/>
              <a:gd name="connsiteX1" fmla="*/ 0 w 2706032"/>
              <a:gd name="connsiteY1" fmla="*/ 667732 h 667732"/>
              <a:gd name="connsiteX2" fmla="*/ 0 w 2706032"/>
              <a:gd name="connsiteY2" fmla="*/ 410889 h 667732"/>
              <a:gd name="connsiteX3" fmla="*/ 410889 w 2706032"/>
              <a:gd name="connsiteY3" fmla="*/ 0 h 667732"/>
              <a:gd name="connsiteX4" fmla="*/ 2682988 w 2706032"/>
              <a:gd name="connsiteY4" fmla="*/ 0 h 667732"/>
              <a:gd name="connsiteX5" fmla="*/ 2706032 w 2706032"/>
              <a:gd name="connsiteY5" fmla="*/ 2323 h 667732"/>
              <a:gd name="connsiteX6" fmla="*/ 2706032 w 2706032"/>
              <a:gd name="connsiteY6" fmla="*/ 178297 h 667732"/>
              <a:gd name="connsiteX7" fmla="*/ 2682988 w 2706032"/>
              <a:gd name="connsiteY7" fmla="*/ 175974 h 667732"/>
              <a:gd name="connsiteX8" fmla="*/ 410889 w 2706032"/>
              <a:gd name="connsiteY8" fmla="*/ 175974 h 667732"/>
              <a:gd name="connsiteX9" fmla="*/ 175974 w 2706032"/>
              <a:gd name="connsiteY9" fmla="*/ 410889 h 667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06032" h="667732">
                <a:moveTo>
                  <a:pt x="175974" y="667732"/>
                </a:moveTo>
                <a:lnTo>
                  <a:pt x="0" y="667732"/>
                </a:lnTo>
                <a:lnTo>
                  <a:pt x="0" y="410889"/>
                </a:lnTo>
                <a:cubicBezTo>
                  <a:pt x="0" y="183961"/>
                  <a:pt x="183961" y="0"/>
                  <a:pt x="410889" y="0"/>
                </a:cubicBezTo>
                <a:lnTo>
                  <a:pt x="2682988" y="0"/>
                </a:lnTo>
                <a:lnTo>
                  <a:pt x="2706032" y="2323"/>
                </a:lnTo>
                <a:lnTo>
                  <a:pt x="2706032" y="178297"/>
                </a:lnTo>
                <a:lnTo>
                  <a:pt x="2682988" y="175974"/>
                </a:lnTo>
                <a:lnTo>
                  <a:pt x="410889" y="175974"/>
                </a:lnTo>
                <a:cubicBezTo>
                  <a:pt x="281149" y="175974"/>
                  <a:pt x="175974" y="281149"/>
                  <a:pt x="175974" y="410889"/>
                </a:cubicBezTo>
                <a:close/>
              </a:path>
            </a:pathLst>
          </a:custGeom>
          <a:gradFill flip="none" rotWithShape="1">
            <a:gsLst>
              <a:gs pos="0">
                <a:srgbClr val="E21F26">
                  <a:alpha val="93000"/>
                </a:srgbClr>
              </a:gs>
              <a:gs pos="91000">
                <a:srgbClr val="00239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7299EA86-714B-47E3-B30A-3A414AF0E176}"/>
              </a:ext>
            </a:extLst>
          </p:cNvPr>
          <p:cNvSpPr/>
          <p:nvPr/>
        </p:nvSpPr>
        <p:spPr>
          <a:xfrm rot="10800000">
            <a:off x="7425198" y="5296751"/>
            <a:ext cx="4775269" cy="758744"/>
          </a:xfrm>
          <a:custGeom>
            <a:avLst/>
            <a:gdLst>
              <a:gd name="connsiteX0" fmla="*/ 4775269 w 4775269"/>
              <a:gd name="connsiteY0" fmla="*/ 758744 h 758744"/>
              <a:gd name="connsiteX1" fmla="*/ 4675289 w 4775269"/>
              <a:gd name="connsiteY1" fmla="*/ 758744 h 758744"/>
              <a:gd name="connsiteX2" fmla="*/ 4575310 w 4775269"/>
              <a:gd name="connsiteY2" fmla="*/ 758744 h 758744"/>
              <a:gd name="connsiteX3" fmla="*/ 4575310 w 4775269"/>
              <a:gd name="connsiteY3" fmla="*/ 439616 h 758744"/>
              <a:gd name="connsiteX4" fmla="*/ 4335653 w 4775269"/>
              <a:gd name="connsiteY4" fmla="*/ 199959 h 758744"/>
              <a:gd name="connsiteX5" fmla="*/ 0 w 4775269"/>
              <a:gd name="connsiteY5" fmla="*/ 199959 h 758744"/>
              <a:gd name="connsiteX6" fmla="*/ 0 w 4775269"/>
              <a:gd name="connsiteY6" fmla="*/ 0 h 758744"/>
              <a:gd name="connsiteX7" fmla="*/ 4335653 w 4775269"/>
              <a:gd name="connsiteY7" fmla="*/ 0 h 758744"/>
              <a:gd name="connsiteX8" fmla="*/ 4775269 w 4775269"/>
              <a:gd name="connsiteY8" fmla="*/ 439616 h 758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5269" h="758744">
                <a:moveTo>
                  <a:pt x="4775269" y="758744"/>
                </a:moveTo>
                <a:lnTo>
                  <a:pt x="4675289" y="758744"/>
                </a:lnTo>
                <a:lnTo>
                  <a:pt x="4575310" y="758744"/>
                </a:lnTo>
                <a:lnTo>
                  <a:pt x="4575310" y="439616"/>
                </a:lnTo>
                <a:cubicBezTo>
                  <a:pt x="4575310" y="307257"/>
                  <a:pt x="4468012" y="199959"/>
                  <a:pt x="4335653" y="199959"/>
                </a:cubicBezTo>
                <a:lnTo>
                  <a:pt x="0" y="199959"/>
                </a:lnTo>
                <a:lnTo>
                  <a:pt x="0" y="0"/>
                </a:lnTo>
                <a:lnTo>
                  <a:pt x="4335653" y="0"/>
                </a:lnTo>
                <a:cubicBezTo>
                  <a:pt x="4578446" y="0"/>
                  <a:pt x="4775269" y="196823"/>
                  <a:pt x="4775269" y="439616"/>
                </a:cubicBezTo>
                <a:close/>
              </a:path>
            </a:pathLst>
          </a:custGeom>
          <a:gradFill flip="none" rotWithShape="1">
            <a:gsLst>
              <a:gs pos="0">
                <a:srgbClr val="E21F26">
                  <a:alpha val="93000"/>
                </a:srgbClr>
              </a:gs>
              <a:gs pos="56000">
                <a:srgbClr val="00239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25865FC7-528C-40E9-A895-1045B5FBB19C}"/>
              </a:ext>
            </a:extLst>
          </p:cNvPr>
          <p:cNvSpPr/>
          <p:nvPr/>
        </p:nvSpPr>
        <p:spPr>
          <a:xfrm flipV="1">
            <a:off x="6384859" y="4709532"/>
            <a:ext cx="727956" cy="699268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B76CD86B-6DD2-4D2E-AB9C-C12900D33345}"/>
              </a:ext>
            </a:extLst>
          </p:cNvPr>
          <p:cNvSpPr/>
          <p:nvPr/>
        </p:nvSpPr>
        <p:spPr>
          <a:xfrm flipV="1">
            <a:off x="3130261" y="2110981"/>
            <a:ext cx="727956" cy="699268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5" name="Arrow: U-Turn 94">
            <a:extLst>
              <a:ext uri="{FF2B5EF4-FFF2-40B4-BE49-F238E27FC236}">
                <a16:creationId xmlns:a16="http://schemas.microsoft.com/office/drawing/2014/main" id="{C66F4343-E4A1-4535-A8F4-2A8B06ACDE6A}"/>
              </a:ext>
            </a:extLst>
          </p:cNvPr>
          <p:cNvSpPr/>
          <p:nvPr/>
        </p:nvSpPr>
        <p:spPr>
          <a:xfrm rot="10800000" flipV="1">
            <a:off x="3483694" y="1587098"/>
            <a:ext cx="4210050" cy="758744"/>
          </a:xfrm>
          <a:prstGeom prst="uturnArrow">
            <a:avLst>
              <a:gd name="adj1" fmla="val 26354"/>
              <a:gd name="adj2" fmla="val 13177"/>
              <a:gd name="adj3" fmla="val 0"/>
              <a:gd name="adj4" fmla="val 57940"/>
              <a:gd name="adj5" fmla="val 100000"/>
            </a:avLst>
          </a:prstGeom>
          <a:gradFill flip="none" rotWithShape="1">
            <a:gsLst>
              <a:gs pos="0">
                <a:srgbClr val="E21F26"/>
              </a:gs>
              <a:gs pos="100000">
                <a:srgbClr val="00239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65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A898AB3-4ED8-498A-9BB5-C565769701D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08951" y="999067"/>
            <a:ext cx="11883049" cy="5873670"/>
            <a:chOff x="308951" y="999067"/>
            <a:chExt cx="11891606" cy="587367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622C21A-CAFB-4CA6-B9C1-201B498DE2E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8951" y="999067"/>
              <a:ext cx="11891516" cy="5858933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rgbClr val="99CCFF"/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4" name="Graphic 13" descr="Fingerprint with solid fill">
              <a:extLst>
                <a:ext uri="{FF2B5EF4-FFF2-40B4-BE49-F238E27FC236}">
                  <a16:creationId xmlns:a16="http://schemas.microsoft.com/office/drawing/2014/main" id="{BAC69009-3756-4F60-A1FD-C7CF36450FD0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28999" b="12452"/>
            <a:stretch>
              <a:fillRect/>
            </a:stretch>
          </p:blipFill>
          <p:spPr>
            <a:xfrm rot="16200000">
              <a:off x="6344854" y="1017034"/>
              <a:ext cx="5244563" cy="6466843"/>
            </a:xfrm>
            <a:custGeom>
              <a:avLst/>
              <a:gdLst>
                <a:gd name="connsiteX0" fmla="*/ 5244563 w 5244563"/>
                <a:gd name="connsiteY0" fmla="*/ 0 h 6466843"/>
                <a:gd name="connsiteX1" fmla="*/ 5244563 w 5244563"/>
                <a:gd name="connsiteY1" fmla="*/ 6466843 h 6466843"/>
                <a:gd name="connsiteX2" fmla="*/ 0 w 5244563"/>
                <a:gd name="connsiteY2" fmla="*/ 6466843 h 6466843"/>
                <a:gd name="connsiteX3" fmla="*/ 0 w 5244563"/>
                <a:gd name="connsiteY3" fmla="*/ 0 h 6466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4563" h="6466843">
                  <a:moveTo>
                    <a:pt x="5244563" y="0"/>
                  </a:moveTo>
                  <a:lnTo>
                    <a:pt x="5244563" y="6466843"/>
                  </a:lnTo>
                  <a:lnTo>
                    <a:pt x="0" y="6466843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3E1D46D-B57F-4DCF-BACB-A2FBA7CF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165" y="252985"/>
            <a:ext cx="8686800" cy="1143000"/>
          </a:xfrm>
        </p:spPr>
        <p:txBody>
          <a:bodyPr/>
          <a:lstStyle/>
          <a:p>
            <a:r>
              <a:rPr lang="en-GB" dirty="0"/>
              <a:t>Adopting </a:t>
            </a:r>
            <a:r>
              <a:rPr lang="en-GB" dirty="0">
                <a:solidFill>
                  <a:srgbClr val="BEBFC1"/>
                </a:solidFill>
              </a:rPr>
              <a:t>ORC</a:t>
            </a:r>
            <a:r>
              <a:rPr lang="en-GB" dirty="0">
                <a:solidFill>
                  <a:srgbClr val="B3D260"/>
                </a:solidFill>
              </a:rPr>
              <a:t>iD</a:t>
            </a:r>
            <a:r>
              <a:rPr lang="en-GB" dirty="0"/>
              <a:t> in your organization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A824492-B832-4B46-A470-7176EC3A8B11}"/>
              </a:ext>
            </a:extLst>
          </p:cNvPr>
          <p:cNvGrpSpPr/>
          <p:nvPr/>
        </p:nvGrpSpPr>
        <p:grpSpPr>
          <a:xfrm>
            <a:off x="2110828" y="2676436"/>
            <a:ext cx="1854469" cy="1736094"/>
            <a:chOff x="3267789" y="3581408"/>
            <a:chExt cx="1081772" cy="1012720"/>
          </a:xfrm>
        </p:grpSpPr>
        <p:pic>
          <p:nvPicPr>
            <p:cNvPr id="93" name="Picture 2">
              <a:extLst>
                <a:ext uri="{FF2B5EF4-FFF2-40B4-BE49-F238E27FC236}">
                  <a16:creationId xmlns:a16="http://schemas.microsoft.com/office/drawing/2014/main" id="{C3F4334F-74FF-4320-9BFB-4849A46010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794" y="3659082"/>
              <a:ext cx="863822" cy="86382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31715EB9-16D3-499B-A026-71A0BC102CA4}"/>
                </a:ext>
              </a:extLst>
            </p:cNvPr>
            <p:cNvSpPr/>
            <p:nvPr/>
          </p:nvSpPr>
          <p:spPr>
            <a:xfrm>
              <a:off x="3740279" y="3654329"/>
              <a:ext cx="609282" cy="819150"/>
            </a:xfrm>
            <a:prstGeom prst="ellipse">
              <a:avLst/>
            </a:prstGeom>
            <a:solidFill>
              <a:schemeClr val="bg1"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7AED826-776A-48FD-8CE9-09E7B1CA78CC}"/>
                </a:ext>
              </a:extLst>
            </p:cNvPr>
            <p:cNvSpPr/>
            <p:nvPr/>
          </p:nvSpPr>
          <p:spPr>
            <a:xfrm>
              <a:off x="3267789" y="3581408"/>
              <a:ext cx="1012720" cy="1012720"/>
            </a:xfrm>
            <a:prstGeom prst="ellipse">
              <a:avLst/>
            </a:prstGeom>
            <a:noFill/>
            <a:ln w="330200">
              <a:gradFill flip="none" rotWithShape="1">
                <a:gsLst>
                  <a:gs pos="46000">
                    <a:schemeClr val="bg1"/>
                  </a:gs>
                  <a:gs pos="68000">
                    <a:srgbClr val="A0CFFF"/>
                  </a:gs>
                </a:gsLst>
                <a:path path="circle">
                  <a:fillToRect l="50000" t="50000" r="50000" b="50000"/>
                </a:path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2A23A2C2-303D-4C29-898E-27667DF4AD86}"/>
              </a:ext>
            </a:extLst>
          </p:cNvPr>
          <p:cNvSpPr txBox="1"/>
          <p:nvPr/>
        </p:nvSpPr>
        <p:spPr>
          <a:xfrm>
            <a:off x="2111334" y="2676436"/>
            <a:ext cx="8686800" cy="17366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“Publication with ORCID </a:t>
            </a:r>
            <a:br>
              <a:rPr lang="en-GB" sz="3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increases trust in </a:t>
            </a:r>
          </a:p>
          <a:p>
            <a:pPr algn="ctr"/>
            <a:r>
              <a:rPr lang="en-GB" sz="3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pharma-sponsored research”</a:t>
            </a:r>
          </a:p>
        </p:txBody>
      </p:sp>
    </p:spTree>
    <p:extLst>
      <p:ext uri="{BB962C8B-B14F-4D97-AF65-F5344CB8AC3E}">
        <p14:creationId xmlns:p14="http://schemas.microsoft.com/office/powerpoint/2010/main" val="3415796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>
            <a:extLst>
              <a:ext uri="{FF2B5EF4-FFF2-40B4-BE49-F238E27FC236}">
                <a16:creationId xmlns:a16="http://schemas.microsoft.com/office/drawing/2014/main" id="{DD34EFB4-0AFB-4629-86A4-9BC4E94CF016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08951" y="999067"/>
            <a:ext cx="11883049" cy="5873670"/>
            <a:chOff x="308951" y="999067"/>
            <a:chExt cx="11891606" cy="5873670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8ECFE1AC-3A3D-41A3-A027-4D947CD7AE4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8951" y="999067"/>
              <a:ext cx="11891516" cy="5858933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rgbClr val="99CCFF"/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0" name="Graphic 69" descr="Fingerprint with solid fill">
              <a:extLst>
                <a:ext uri="{FF2B5EF4-FFF2-40B4-BE49-F238E27FC236}">
                  <a16:creationId xmlns:a16="http://schemas.microsoft.com/office/drawing/2014/main" id="{44AE4696-681E-4DD3-B5A2-7DE3BB352A94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28999" b="12452"/>
            <a:stretch>
              <a:fillRect/>
            </a:stretch>
          </p:blipFill>
          <p:spPr>
            <a:xfrm rot="16200000">
              <a:off x="6344854" y="1017034"/>
              <a:ext cx="5244563" cy="6466843"/>
            </a:xfrm>
            <a:custGeom>
              <a:avLst/>
              <a:gdLst>
                <a:gd name="connsiteX0" fmla="*/ 5244563 w 5244563"/>
                <a:gd name="connsiteY0" fmla="*/ 0 h 6466843"/>
                <a:gd name="connsiteX1" fmla="*/ 5244563 w 5244563"/>
                <a:gd name="connsiteY1" fmla="*/ 6466843 h 6466843"/>
                <a:gd name="connsiteX2" fmla="*/ 0 w 5244563"/>
                <a:gd name="connsiteY2" fmla="*/ 6466843 h 6466843"/>
                <a:gd name="connsiteX3" fmla="*/ 0 w 5244563"/>
                <a:gd name="connsiteY3" fmla="*/ 0 h 6466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4563" h="6466843">
                  <a:moveTo>
                    <a:pt x="5244563" y="0"/>
                  </a:moveTo>
                  <a:lnTo>
                    <a:pt x="5244563" y="6466843"/>
                  </a:lnTo>
                  <a:lnTo>
                    <a:pt x="0" y="6466843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1B638ADE-8FDC-4473-B0C4-7E0472AF1C7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Adopting </a:t>
            </a:r>
            <a:r>
              <a:rPr lang="en-GB" dirty="0">
                <a:solidFill>
                  <a:srgbClr val="BEBFC1"/>
                </a:solidFill>
              </a:rPr>
              <a:t>ORC</a:t>
            </a:r>
            <a:r>
              <a:rPr lang="en-GB" dirty="0">
                <a:solidFill>
                  <a:srgbClr val="B3D260"/>
                </a:solidFill>
              </a:rPr>
              <a:t>iD</a:t>
            </a:r>
            <a:r>
              <a:rPr lang="en-GB" dirty="0"/>
              <a:t> in your organization</a:t>
            </a:r>
          </a:p>
        </p:txBody>
      </p:sp>
      <p:sp>
        <p:nvSpPr>
          <p:cNvPr id="113" name="Rectangle: Top Corners Rounded 112">
            <a:extLst>
              <a:ext uri="{FF2B5EF4-FFF2-40B4-BE49-F238E27FC236}">
                <a16:creationId xmlns:a16="http://schemas.microsoft.com/office/drawing/2014/main" id="{C02EFC2D-8FF6-4CDE-AADA-8EC766059BB7}"/>
              </a:ext>
            </a:extLst>
          </p:cNvPr>
          <p:cNvSpPr/>
          <p:nvPr/>
        </p:nvSpPr>
        <p:spPr>
          <a:xfrm>
            <a:off x="3728827" y="3238819"/>
            <a:ext cx="2322912" cy="3141661"/>
          </a:xfrm>
          <a:prstGeom prst="rect">
            <a:avLst/>
          </a:prstGeom>
          <a:ln w="34925">
            <a:solidFill>
              <a:srgbClr val="2659FF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marL="180000" indent="-1800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During manuscript development, if an author is yet to share their ORCID iD, remind them during draft/ review/approval stages using the </a:t>
            </a:r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template reminder email</a:t>
            </a:r>
            <a:endParaRPr lang="en-US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ORCID iD status does not delay or inhibit publication. A manuscript can be submitted even if all author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ORCID iDs are not available</a:t>
            </a:r>
          </a:p>
          <a:p>
            <a:pPr marL="180000" indent="-1800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Rectangle: Top Corners Rounded 118">
            <a:extLst>
              <a:ext uri="{FF2B5EF4-FFF2-40B4-BE49-F238E27FC236}">
                <a16:creationId xmlns:a16="http://schemas.microsoft.com/office/drawing/2014/main" id="{06E2A7BE-C96A-4468-802E-1D0895E62CD8}"/>
              </a:ext>
            </a:extLst>
          </p:cNvPr>
          <p:cNvSpPr>
            <a:spLocks/>
          </p:cNvSpPr>
          <p:nvPr/>
        </p:nvSpPr>
        <p:spPr>
          <a:xfrm>
            <a:off x="9239604" y="3254068"/>
            <a:ext cx="2322912" cy="3127600"/>
          </a:xfrm>
          <a:prstGeom prst="rect">
            <a:avLst/>
          </a:prstGeom>
          <a:ln w="34925">
            <a:solidFill>
              <a:srgbClr val="EE797D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vert="horz" anchor="ctr" anchorCtr="0"/>
          <a:lstStyle/>
          <a:p>
            <a:pPr marL="180000" marR="0" lvl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Enco</a:t>
            </a:r>
            <a:r>
              <a:rPr lang="en-US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urage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authors to provide feedback on ORCID registration and supporting materials</a:t>
            </a:r>
          </a:p>
          <a:p>
            <a:pPr marL="180000" marR="0" lvl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Feedback will help to refine your ORCID integration toolkit</a:t>
            </a:r>
          </a:p>
          <a:p>
            <a:pPr marL="180000" marR="0" lvl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186F3B5-3BFF-4AC3-B549-536FDE07424B}"/>
              </a:ext>
            </a:extLst>
          </p:cNvPr>
          <p:cNvGrpSpPr/>
          <p:nvPr/>
        </p:nvGrpSpPr>
        <p:grpSpPr>
          <a:xfrm>
            <a:off x="2030224" y="2163507"/>
            <a:ext cx="8473916" cy="1426193"/>
            <a:chOff x="2054149" y="2162379"/>
            <a:chExt cx="8473916" cy="1426193"/>
          </a:xfrm>
        </p:grpSpPr>
        <p:sp>
          <p:nvSpPr>
            <p:cNvPr id="62" name="Arrow: U-Turn 61">
              <a:extLst>
                <a:ext uri="{FF2B5EF4-FFF2-40B4-BE49-F238E27FC236}">
                  <a16:creationId xmlns:a16="http://schemas.microsoft.com/office/drawing/2014/main" id="{FF27D72D-B69B-4ECC-8F27-A8EAA53ADECA}"/>
                </a:ext>
              </a:extLst>
            </p:cNvPr>
            <p:cNvSpPr/>
            <p:nvPr/>
          </p:nvSpPr>
          <p:spPr>
            <a:xfrm rot="10800000">
              <a:off x="7556722" y="2912121"/>
              <a:ext cx="2971343" cy="667732"/>
            </a:xfrm>
            <a:prstGeom prst="uturnArrow">
              <a:avLst>
                <a:gd name="adj1" fmla="val 26478"/>
                <a:gd name="adj2" fmla="val 13177"/>
                <a:gd name="adj3" fmla="val 0"/>
                <a:gd name="adj4" fmla="val 62962"/>
                <a:gd name="adj5" fmla="val 100000"/>
              </a:avLst>
            </a:prstGeom>
            <a:gradFill flip="none" rotWithShape="1">
              <a:gsLst>
                <a:gs pos="0">
                  <a:srgbClr val="AB161B"/>
                </a:gs>
                <a:gs pos="100000">
                  <a:srgbClr val="EE797D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2DB4DDC-332B-4120-B399-9A4ACB708558}"/>
                </a:ext>
              </a:extLst>
            </p:cNvPr>
            <p:cNvSpPr/>
            <p:nvPr/>
          </p:nvSpPr>
          <p:spPr>
            <a:xfrm>
              <a:off x="2054149" y="2208274"/>
              <a:ext cx="177302" cy="918946"/>
            </a:xfrm>
            <a:prstGeom prst="rect">
              <a:avLst/>
            </a:prstGeom>
            <a:gradFill>
              <a:gsLst>
                <a:gs pos="0">
                  <a:srgbClr val="002395"/>
                </a:gs>
                <a:gs pos="100000">
                  <a:srgbClr val="E21F26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5" name="Arrow: U-Turn 74">
              <a:extLst>
                <a:ext uri="{FF2B5EF4-FFF2-40B4-BE49-F238E27FC236}">
                  <a16:creationId xmlns:a16="http://schemas.microsoft.com/office/drawing/2014/main" id="{FA2F6006-8EF6-422C-AE72-1EFB7C12FF69}"/>
                </a:ext>
              </a:extLst>
            </p:cNvPr>
            <p:cNvSpPr/>
            <p:nvPr/>
          </p:nvSpPr>
          <p:spPr>
            <a:xfrm rot="10800000">
              <a:off x="2056941" y="2920840"/>
              <a:ext cx="2895088" cy="667732"/>
            </a:xfrm>
            <a:prstGeom prst="uturnArrow">
              <a:avLst>
                <a:gd name="adj1" fmla="val 26478"/>
                <a:gd name="adj2" fmla="val 13177"/>
                <a:gd name="adj3" fmla="val 0"/>
                <a:gd name="adj4" fmla="val 62962"/>
                <a:gd name="adj5" fmla="val 100000"/>
              </a:avLst>
            </a:prstGeom>
            <a:gradFill flip="none" rotWithShape="1">
              <a:gsLst>
                <a:gs pos="0">
                  <a:srgbClr val="002395"/>
                </a:gs>
                <a:gs pos="100000">
                  <a:srgbClr val="2659FF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72" name="Arrow: U-Turn 71">
              <a:extLst>
                <a:ext uri="{FF2B5EF4-FFF2-40B4-BE49-F238E27FC236}">
                  <a16:creationId xmlns:a16="http://schemas.microsoft.com/office/drawing/2014/main" id="{E7F5846A-8679-4FAA-A60A-BA527ED996B7}"/>
                </a:ext>
              </a:extLst>
            </p:cNvPr>
            <p:cNvSpPr/>
            <p:nvPr/>
          </p:nvSpPr>
          <p:spPr>
            <a:xfrm rot="10800000" flipV="1">
              <a:off x="4794815" y="2162379"/>
              <a:ext cx="2938712" cy="667732"/>
            </a:xfrm>
            <a:prstGeom prst="uturnArrow">
              <a:avLst>
                <a:gd name="adj1" fmla="val 26478"/>
                <a:gd name="adj2" fmla="val 13177"/>
                <a:gd name="adj3" fmla="val 0"/>
                <a:gd name="adj4" fmla="val 62962"/>
                <a:gd name="adj5" fmla="val 100000"/>
              </a:avLst>
            </a:prstGeom>
            <a:gradFill flip="none" rotWithShape="1">
              <a:gsLst>
                <a:gs pos="0">
                  <a:srgbClr val="AB161B"/>
                </a:gs>
                <a:gs pos="100000">
                  <a:srgbClr val="2659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9D897122-9B74-4753-A19F-29A87C1CB7F3}"/>
              </a:ext>
            </a:extLst>
          </p:cNvPr>
          <p:cNvGrpSpPr/>
          <p:nvPr/>
        </p:nvGrpSpPr>
        <p:grpSpPr>
          <a:xfrm>
            <a:off x="1023950" y="2492618"/>
            <a:ext cx="2269838" cy="613825"/>
            <a:chOff x="780067" y="919888"/>
            <a:chExt cx="2269838" cy="61382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9815CE2-CC35-4994-B416-4DF1C1FCEA80}"/>
                </a:ext>
              </a:extLst>
            </p:cNvPr>
            <p:cNvSpPr txBox="1"/>
            <p:nvPr/>
          </p:nvSpPr>
          <p:spPr>
            <a:xfrm>
              <a:off x="780067" y="919888"/>
              <a:ext cx="2269838" cy="613825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</p:spPr>
          <p:txBody>
            <a:bodyPr wrap="square" rtlCol="0">
              <a:noAutofit/>
            </a:bodyPr>
            <a:lstStyle/>
            <a:p>
              <a:pPr algn="r"/>
              <a:r>
                <a:rPr lang="en-GB" sz="16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Brief authors</a:t>
              </a:r>
            </a:p>
            <a:p>
              <a:pPr algn="r"/>
              <a:r>
                <a:rPr lang="en-GB" sz="1200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kick-off discussion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7BAFBF0-9D56-4F60-A43C-792F446EA59C}"/>
                </a:ext>
              </a:extLst>
            </p:cNvPr>
            <p:cNvSpPr/>
            <p:nvPr/>
          </p:nvSpPr>
          <p:spPr>
            <a:xfrm>
              <a:off x="823048" y="961209"/>
              <a:ext cx="517438" cy="51743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51" name="Graphic 50" descr="Customer review">
              <a:extLst>
                <a:ext uri="{FF2B5EF4-FFF2-40B4-BE49-F238E27FC236}">
                  <a16:creationId xmlns:a16="http://schemas.microsoft.com/office/drawing/2014/main" id="{5F9B90A8-6A00-42E4-8C6E-112E8063418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68247" y="1031324"/>
              <a:ext cx="417810" cy="412052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082EF2A-BC24-4FA7-B839-9924DF07AF20}"/>
              </a:ext>
            </a:extLst>
          </p:cNvPr>
          <p:cNvGrpSpPr/>
          <p:nvPr/>
        </p:nvGrpSpPr>
        <p:grpSpPr>
          <a:xfrm>
            <a:off x="3737672" y="2492618"/>
            <a:ext cx="2269838" cy="613825"/>
            <a:chOff x="922601" y="1247094"/>
            <a:chExt cx="2269838" cy="613825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58105C0B-DA67-4C37-AB17-D255E72EBF1A}"/>
                </a:ext>
              </a:extLst>
            </p:cNvPr>
            <p:cNvGrpSpPr/>
            <p:nvPr/>
          </p:nvGrpSpPr>
          <p:grpSpPr>
            <a:xfrm>
              <a:off x="922601" y="1247094"/>
              <a:ext cx="2269838" cy="613825"/>
              <a:chOff x="780067" y="919888"/>
              <a:chExt cx="2269838" cy="613825"/>
            </a:xfrm>
          </p:grpSpPr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6F69DFA-898E-45F9-A408-2B83F7052842}"/>
                  </a:ext>
                </a:extLst>
              </p:cNvPr>
              <p:cNvSpPr txBox="1"/>
              <p:nvPr/>
            </p:nvSpPr>
            <p:spPr>
              <a:xfrm>
                <a:off x="780067" y="919888"/>
                <a:ext cx="2269838" cy="613825"/>
              </a:xfrm>
              <a:prstGeom prst="roundRect">
                <a:avLst>
                  <a:gd name="adj" fmla="val 50000"/>
                </a:avLst>
              </a:prstGeom>
              <a:solidFill>
                <a:srgbClr val="2659FF"/>
              </a:solidFill>
            </p:spPr>
            <p:txBody>
              <a:bodyPr wrap="square" rtlCol="0">
                <a:noAutofit/>
              </a:bodyPr>
              <a:lstStyle/>
              <a:p>
                <a:pPr algn="r"/>
                <a:r>
                  <a:rPr lang="en-GB" sz="1600" b="1" i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Follow up</a:t>
                </a:r>
              </a:p>
              <a:p>
                <a:pPr algn="r"/>
                <a:r>
                  <a:rPr lang="en-GB" sz="1200" i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during development</a:t>
                </a:r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CD39A776-FBF2-4C06-8FD4-917D2DA88941}"/>
                  </a:ext>
                </a:extLst>
              </p:cNvPr>
              <p:cNvSpPr/>
              <p:nvPr/>
            </p:nvSpPr>
            <p:spPr>
              <a:xfrm>
                <a:off x="823048" y="961209"/>
                <a:ext cx="517438" cy="5174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65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pic>
          <p:nvPicPr>
            <p:cNvPr id="143" name="Graphic 142" descr="Email with solid fill">
              <a:extLst>
                <a:ext uri="{FF2B5EF4-FFF2-40B4-BE49-F238E27FC236}">
                  <a16:creationId xmlns:a16="http://schemas.microsoft.com/office/drawing/2014/main" id="{874040B0-9FD1-444E-9CF9-BB0F2D1E01D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46481" y="1348994"/>
              <a:ext cx="357306" cy="357306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1843B2E-436B-4840-ADAD-41BBFCFA9C75}"/>
              </a:ext>
            </a:extLst>
          </p:cNvPr>
          <p:cNvGrpSpPr/>
          <p:nvPr/>
        </p:nvGrpSpPr>
        <p:grpSpPr>
          <a:xfrm>
            <a:off x="6501906" y="2492618"/>
            <a:ext cx="2269838" cy="613825"/>
            <a:chOff x="3675519" y="1870823"/>
            <a:chExt cx="2269838" cy="613825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683526EF-CEDE-41F1-BFD4-A0A4BE5EEFAC}"/>
                </a:ext>
              </a:extLst>
            </p:cNvPr>
            <p:cNvGrpSpPr/>
            <p:nvPr/>
          </p:nvGrpSpPr>
          <p:grpSpPr>
            <a:xfrm>
              <a:off x="3675519" y="1870823"/>
              <a:ext cx="2269838" cy="613825"/>
              <a:chOff x="780067" y="919888"/>
              <a:chExt cx="2269838" cy="613825"/>
            </a:xfrm>
          </p:grpSpPr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253FB7C-C142-4532-B535-E331B03FAF59}"/>
                  </a:ext>
                </a:extLst>
              </p:cNvPr>
              <p:cNvSpPr txBox="1"/>
              <p:nvPr/>
            </p:nvSpPr>
            <p:spPr>
              <a:xfrm>
                <a:off x="780067" y="919888"/>
                <a:ext cx="2269838" cy="613825"/>
              </a:xfrm>
              <a:prstGeom prst="roundRect">
                <a:avLst>
                  <a:gd name="adj" fmla="val 50000"/>
                </a:avLst>
              </a:prstGeom>
              <a:solidFill>
                <a:schemeClr val="accent2">
                  <a:lumMod val="75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pPr algn="r"/>
                <a:r>
                  <a:rPr lang="en-GB" sz="1600" b="1" i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Store</a:t>
                </a:r>
              </a:p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i="1" kern="0" dirty="0">
                    <a:solidFill>
                      <a:srgbClr val="FFFFFF"/>
                    </a:solidFill>
                    <a:latin typeface="Arial" panose="020B0604020202020204"/>
                  </a:rPr>
                  <a:t>to aid submission</a:t>
                </a:r>
                <a:endParaRPr kumimoji="0" lang="en-GB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DAF2402C-AC27-43A8-8239-001421026251}"/>
                  </a:ext>
                </a:extLst>
              </p:cNvPr>
              <p:cNvSpPr/>
              <p:nvPr/>
            </p:nvSpPr>
            <p:spPr>
              <a:xfrm>
                <a:off x="823048" y="961209"/>
                <a:ext cx="517438" cy="5174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pic>
          <p:nvPicPr>
            <p:cNvPr id="145" name="Graphic 144" descr="Filing Box Archive with solid fill">
              <a:extLst>
                <a:ext uri="{FF2B5EF4-FFF2-40B4-BE49-F238E27FC236}">
                  <a16:creationId xmlns:a16="http://schemas.microsoft.com/office/drawing/2014/main" id="{8C0D733A-9C2F-4886-9454-C4B040C92C5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770175" y="1961436"/>
              <a:ext cx="418854" cy="418854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4F43669-7701-4EA9-AE25-63C138096115}"/>
              </a:ext>
            </a:extLst>
          </p:cNvPr>
          <p:cNvGrpSpPr/>
          <p:nvPr/>
        </p:nvGrpSpPr>
        <p:grpSpPr>
          <a:xfrm>
            <a:off x="9266141" y="2492618"/>
            <a:ext cx="2269838" cy="613825"/>
            <a:chOff x="5024412" y="815457"/>
            <a:chExt cx="2269838" cy="613825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287D020-B6E7-4870-AC6D-F2D8FF356B06}"/>
                </a:ext>
              </a:extLst>
            </p:cNvPr>
            <p:cNvGrpSpPr/>
            <p:nvPr/>
          </p:nvGrpSpPr>
          <p:grpSpPr>
            <a:xfrm>
              <a:off x="5024412" y="815457"/>
              <a:ext cx="2269838" cy="613825"/>
              <a:chOff x="780067" y="919888"/>
              <a:chExt cx="2269838" cy="613825"/>
            </a:xfrm>
          </p:grpSpPr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45D0660-D2A4-4B77-82C3-21DF50212110}"/>
                  </a:ext>
                </a:extLst>
              </p:cNvPr>
              <p:cNvSpPr txBox="1"/>
              <p:nvPr/>
            </p:nvSpPr>
            <p:spPr>
              <a:xfrm>
                <a:off x="780067" y="919888"/>
                <a:ext cx="2269838" cy="613825"/>
              </a:xfrm>
              <a:prstGeom prst="roundRect">
                <a:avLst>
                  <a:gd name="adj" fmla="val 50000"/>
                </a:avLst>
              </a:prstGeom>
              <a:solidFill>
                <a:srgbClr val="EE797D"/>
              </a:solidFill>
            </p:spPr>
            <p:txBody>
              <a:bodyPr wrap="square" rtlCol="0">
                <a:noAutofit/>
              </a:bodyPr>
              <a:lstStyle/>
              <a:p>
                <a:pPr algn="r"/>
                <a:r>
                  <a:rPr lang="en-GB" sz="1600" b="1" i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Collect</a:t>
                </a:r>
              </a:p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i="1" kern="0" dirty="0">
                    <a:solidFill>
                      <a:srgbClr val="FFFFFF"/>
                    </a:solidFill>
                    <a:latin typeface="Arial" panose="020B0604020202020204"/>
                  </a:rPr>
                  <a:t>feedback</a:t>
                </a:r>
                <a:endParaRPr kumimoji="0" lang="en-GB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DBB1C000-561C-49E9-AF58-9CD95608EDBF}"/>
                  </a:ext>
                </a:extLst>
              </p:cNvPr>
              <p:cNvSpPr/>
              <p:nvPr/>
            </p:nvSpPr>
            <p:spPr>
              <a:xfrm>
                <a:off x="823048" y="961209"/>
                <a:ext cx="517438" cy="5174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EE797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pic>
          <p:nvPicPr>
            <p:cNvPr id="149" name="Graphic 148" descr="Chat with solid fill">
              <a:extLst>
                <a:ext uri="{FF2B5EF4-FFF2-40B4-BE49-F238E27FC236}">
                  <a16:creationId xmlns:a16="http://schemas.microsoft.com/office/drawing/2014/main" id="{0A49215E-39D9-4D6C-A5DB-FD9AB9ECCFC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102169" y="919374"/>
              <a:ext cx="429620" cy="429620"/>
            </a:xfrm>
            <a:prstGeom prst="rect">
              <a:avLst/>
            </a:prstGeom>
          </p:spPr>
        </p:pic>
      </p:grpSp>
      <p:sp>
        <p:nvSpPr>
          <p:cNvPr id="151" name="Rectangle: Top Corners Rounded 118">
            <a:extLst>
              <a:ext uri="{FF2B5EF4-FFF2-40B4-BE49-F238E27FC236}">
                <a16:creationId xmlns:a16="http://schemas.microsoft.com/office/drawing/2014/main" id="{592719A2-D65F-4A15-A993-8B1CB3707E16}"/>
              </a:ext>
            </a:extLst>
          </p:cNvPr>
          <p:cNvSpPr>
            <a:spLocks/>
          </p:cNvSpPr>
          <p:nvPr/>
        </p:nvSpPr>
        <p:spPr>
          <a:xfrm flipH="1">
            <a:off x="1016419" y="3230076"/>
            <a:ext cx="2322912" cy="3149724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</a:schemeClr>
          </a:solidFill>
          <a:ln w="34925">
            <a:solidFill>
              <a:srgbClr val="002395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vert="horz" anchor="ctr" anchorCtr="0"/>
          <a:lstStyle/>
          <a:p>
            <a:pPr marL="180000" marR="0" lvl="1" indent="-18000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details in the kick-off meeting or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share via </a:t>
            </a:r>
            <a:r>
              <a:rPr lang="en-GB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; also share </a:t>
            </a:r>
            <a:r>
              <a:rPr kumimoji="0" lang="en-GB" sz="12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3" action="ppaction://hlinksldjump"/>
              </a:rPr>
              <a:t>Introduction to ORCID: benefits for authors</a:t>
            </a:r>
            <a:endParaRPr kumimoji="0" lang="en-US" sz="1200" b="0" i="0" u="sng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marR="0" lvl="1" indent="-18000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authors have not already done so,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request that they register with ORCID and provide their 16-digit </a:t>
            </a:r>
            <a:r>
              <a:rPr lang="en-US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</a:p>
          <a:p>
            <a:pPr marL="180000" marR="0" lvl="1" indent="-18000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lang="en-US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vise authors that iDs will be stored on a publication management system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marR="0" lvl="1" indent="-18000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Although desirable, ORCID iDs are</a:t>
            </a:r>
            <a:r>
              <a:rPr lang="en-US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 essential for publication development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Rectangle: Top Corners Rounded 112">
            <a:extLst>
              <a:ext uri="{FF2B5EF4-FFF2-40B4-BE49-F238E27FC236}">
                <a16:creationId xmlns:a16="http://schemas.microsoft.com/office/drawing/2014/main" id="{B5B359FE-B390-4988-ADD3-6EF9F90E3BBE}"/>
              </a:ext>
            </a:extLst>
          </p:cNvPr>
          <p:cNvSpPr>
            <a:spLocks/>
          </p:cNvSpPr>
          <p:nvPr/>
        </p:nvSpPr>
        <p:spPr>
          <a:xfrm>
            <a:off x="6484216" y="3230076"/>
            <a:ext cx="2322912" cy="3149724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</a:schemeClr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vert="horz" anchor="ctr" anchorCtr="0"/>
          <a:lstStyle/>
          <a:p>
            <a:pPr marL="180000" lvl="0" indent="-1800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lvl="0" indent="-1800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Capture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the ORCID iD in the ‘Author details’ section of the publication management system</a:t>
            </a:r>
          </a:p>
          <a:p>
            <a:pPr marL="180000" lvl="0" indent="-1800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ORCID iDs should be included in the </a:t>
            </a:r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  <a:hlinkClick r:id="rId14" action="ppaction://hlinksldjump"/>
              </a:rPr>
              <a:t>manuscript cover page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If not captured then, they should be submitted at proof stage</a:t>
            </a:r>
          </a:p>
          <a:p>
            <a:pPr marL="180000" lvl="0" indent="-1800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3663" lvl="0">
              <a:spcAft>
                <a:spcPts val="1200"/>
              </a:spcAft>
            </a:pP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*To fulfil GDPR and privacy requirements, please inform authors that their ORCID </a:t>
            </a:r>
            <a:r>
              <a:rPr lang="en-US" sz="7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iDs</a:t>
            </a: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be stored </a:t>
            </a:r>
            <a:b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journal submission purposes</a:t>
            </a:r>
          </a:p>
        </p:txBody>
      </p:sp>
      <p:sp>
        <p:nvSpPr>
          <p:cNvPr id="168" name="Speech Bubble: Oval 167">
            <a:extLst>
              <a:ext uri="{FF2B5EF4-FFF2-40B4-BE49-F238E27FC236}">
                <a16:creationId xmlns:a16="http://schemas.microsoft.com/office/drawing/2014/main" id="{577B5B61-0CF8-4EF8-AF2C-FD7C6C254BF5}"/>
              </a:ext>
            </a:extLst>
          </p:cNvPr>
          <p:cNvSpPr>
            <a:spLocks/>
          </p:cNvSpPr>
          <p:nvPr/>
        </p:nvSpPr>
        <p:spPr>
          <a:xfrm>
            <a:off x="6267182" y="2380541"/>
            <a:ext cx="285362" cy="292192"/>
          </a:xfrm>
          <a:prstGeom prst="wedgeEllipseCallout">
            <a:avLst>
              <a:gd name="adj1" fmla="val 43094"/>
              <a:gd name="adj2" fmla="val 51149"/>
            </a:avLst>
          </a:prstGeom>
          <a:solidFill>
            <a:srgbClr val="C00000">
              <a:alpha val="50000"/>
            </a:srgbClr>
          </a:solidFill>
          <a:ln w="3175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4</a:t>
            </a:r>
          </a:p>
        </p:txBody>
      </p:sp>
      <p:sp>
        <p:nvSpPr>
          <p:cNvPr id="80" name="Speech Bubble: Oval 79">
            <a:extLst>
              <a:ext uri="{FF2B5EF4-FFF2-40B4-BE49-F238E27FC236}">
                <a16:creationId xmlns:a16="http://schemas.microsoft.com/office/drawing/2014/main" id="{9E6B4930-1B54-45D2-B02B-5889E33B9284}"/>
              </a:ext>
            </a:extLst>
          </p:cNvPr>
          <p:cNvSpPr>
            <a:spLocks/>
          </p:cNvSpPr>
          <p:nvPr/>
        </p:nvSpPr>
        <p:spPr>
          <a:xfrm>
            <a:off x="3508385" y="2361879"/>
            <a:ext cx="285362" cy="292192"/>
          </a:xfrm>
          <a:prstGeom prst="wedgeEllipseCallout">
            <a:avLst>
              <a:gd name="adj1" fmla="val 43094"/>
              <a:gd name="adj2" fmla="val 51149"/>
            </a:avLst>
          </a:prstGeom>
          <a:solidFill>
            <a:srgbClr val="2659FF">
              <a:alpha val="50000"/>
            </a:srgbClr>
          </a:solidFill>
          <a:ln w="31750" cmpd="sng">
            <a:solidFill>
              <a:srgbClr val="265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3</a:t>
            </a:r>
          </a:p>
        </p:txBody>
      </p:sp>
      <p:sp>
        <p:nvSpPr>
          <p:cNvPr id="71" name="Speech Bubble: Oval 70">
            <a:extLst>
              <a:ext uri="{FF2B5EF4-FFF2-40B4-BE49-F238E27FC236}">
                <a16:creationId xmlns:a16="http://schemas.microsoft.com/office/drawing/2014/main" id="{4FF8755F-EB40-4F53-95DD-70DC904CC4BA}"/>
              </a:ext>
            </a:extLst>
          </p:cNvPr>
          <p:cNvSpPr>
            <a:spLocks/>
          </p:cNvSpPr>
          <p:nvPr/>
        </p:nvSpPr>
        <p:spPr>
          <a:xfrm>
            <a:off x="9035017" y="2361879"/>
            <a:ext cx="285362" cy="292192"/>
          </a:xfrm>
          <a:prstGeom prst="wedgeEllipseCallout">
            <a:avLst>
              <a:gd name="adj1" fmla="val 43094"/>
              <a:gd name="adj2" fmla="val 51149"/>
            </a:avLst>
          </a:prstGeom>
          <a:solidFill>
            <a:srgbClr val="EE797D">
              <a:alpha val="50000"/>
            </a:srgbClr>
          </a:solidFill>
          <a:ln w="31750" cmpd="sng">
            <a:solidFill>
              <a:srgbClr val="EE7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5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D4EA483-1CAD-4840-9290-453C71BBBFA0}"/>
              </a:ext>
            </a:extLst>
          </p:cNvPr>
          <p:cNvGrpSpPr/>
          <p:nvPr/>
        </p:nvGrpSpPr>
        <p:grpSpPr>
          <a:xfrm>
            <a:off x="835478" y="1308487"/>
            <a:ext cx="2646783" cy="902725"/>
            <a:chOff x="870466" y="863753"/>
            <a:chExt cx="2646783" cy="970318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07307D3-22F5-4A8B-81A5-1348CE50E4AD}"/>
                </a:ext>
              </a:extLst>
            </p:cNvPr>
            <p:cNvSpPr txBox="1">
              <a:spLocks/>
            </p:cNvSpPr>
            <p:nvPr/>
          </p:nvSpPr>
          <p:spPr>
            <a:xfrm>
              <a:off x="870466" y="863753"/>
              <a:ext cx="2646783" cy="970318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chemeClr val="accent2"/>
              </a:solidFill>
              <a:prstDash val="sysDash"/>
            </a:ln>
          </p:spPr>
          <p:txBody>
            <a:bodyPr vert="horz" wrap="square" rtlCol="0" anchor="t" anchorCtr="0">
              <a:no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endParaRPr lang="en-GB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D8882CB-8A0C-4FC2-8A97-F175A4908C28}"/>
                </a:ext>
              </a:extLst>
            </p:cNvPr>
            <p:cNvSpPr txBox="1">
              <a:spLocks/>
            </p:cNvSpPr>
            <p:nvPr/>
          </p:nvSpPr>
          <p:spPr>
            <a:xfrm>
              <a:off x="952893" y="948575"/>
              <a:ext cx="2481928" cy="82251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r>
                <a:rPr lang="en-GB" sz="1400" b="1" i="1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Engage </a:t>
              </a:r>
              <a:br>
                <a:rPr lang="en-GB" sz="1400" b="1" i="1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i="1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publications team </a:t>
              </a:r>
              <a:br>
                <a:rPr lang="en-GB" sz="1400" b="1" i="1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i="1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with </a:t>
              </a:r>
              <a:r>
                <a:rPr lang="en-GB" sz="1200" i="1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15" action="ppaction://hlinksldjump"/>
                </a:rPr>
                <a:t>these resources</a:t>
              </a:r>
              <a:endParaRPr lang="en-GB" sz="1200" i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FD4A33D-CFA1-4226-9F1A-3BEBA9FF0161}"/>
              </a:ext>
            </a:extLst>
          </p:cNvPr>
          <p:cNvGrpSpPr/>
          <p:nvPr/>
        </p:nvGrpSpPr>
        <p:grpSpPr>
          <a:xfrm>
            <a:off x="1002728" y="1435385"/>
            <a:ext cx="518400" cy="518400"/>
            <a:chOff x="993863" y="1204032"/>
            <a:chExt cx="518400" cy="518400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2407B14-2857-4EB5-93B4-67DAE6E99D4F}"/>
                </a:ext>
              </a:extLst>
            </p:cNvPr>
            <p:cNvSpPr/>
            <p:nvPr/>
          </p:nvSpPr>
          <p:spPr>
            <a:xfrm>
              <a:off x="993863" y="1204032"/>
              <a:ext cx="518400" cy="518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56" name="Graphic 55" descr="Users with solid fill">
              <a:extLst>
                <a:ext uri="{FF2B5EF4-FFF2-40B4-BE49-F238E27FC236}">
                  <a16:creationId xmlns:a16="http://schemas.microsoft.com/office/drawing/2014/main" id="{CD372E39-4607-444A-A66B-F390B19B0B89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013168" y="1224576"/>
              <a:ext cx="468000" cy="4680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05689D4-0388-41BA-9A00-3C1A7D8C292B}"/>
              </a:ext>
            </a:extLst>
          </p:cNvPr>
          <p:cNvGrpSpPr/>
          <p:nvPr/>
        </p:nvGrpSpPr>
        <p:grpSpPr>
          <a:xfrm>
            <a:off x="7189268" y="344299"/>
            <a:ext cx="395444" cy="639932"/>
            <a:chOff x="845280" y="1724695"/>
            <a:chExt cx="395444" cy="639932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23AFFEC6-CF6F-4621-BDC0-855D9FED8015}"/>
                </a:ext>
              </a:extLst>
            </p:cNvPr>
            <p:cNvGrpSpPr/>
            <p:nvPr/>
          </p:nvGrpSpPr>
          <p:grpSpPr>
            <a:xfrm>
              <a:off x="845280" y="1891950"/>
              <a:ext cx="196342" cy="472677"/>
              <a:chOff x="817572" y="1891950"/>
              <a:chExt cx="196342" cy="472677"/>
            </a:xfrm>
          </p:grpSpPr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65D5886C-4156-42AA-86A2-CCE8A65530E4}"/>
                  </a:ext>
                </a:extLst>
              </p:cNvPr>
              <p:cNvSpPr/>
              <p:nvPr/>
            </p:nvSpPr>
            <p:spPr>
              <a:xfrm rot="10800000" flipH="1">
                <a:off x="948467" y="2291908"/>
                <a:ext cx="65447" cy="72719"/>
              </a:xfrm>
              <a:custGeom>
                <a:avLst/>
                <a:gdLst>
                  <a:gd name="connsiteX0" fmla="*/ 65448 w 65447"/>
                  <a:gd name="connsiteY0" fmla="*/ 36360 h 72719"/>
                  <a:gd name="connsiteX1" fmla="*/ 32724 w 65447"/>
                  <a:gd name="connsiteY1" fmla="*/ 72720 h 72719"/>
                  <a:gd name="connsiteX2" fmla="*/ 0 w 65447"/>
                  <a:gd name="connsiteY2" fmla="*/ 36360 h 72719"/>
                  <a:gd name="connsiteX3" fmla="*/ 32724 w 65447"/>
                  <a:gd name="connsiteY3" fmla="*/ 0 h 72719"/>
                  <a:gd name="connsiteX4" fmla="*/ 65448 w 65447"/>
                  <a:gd name="connsiteY4" fmla="*/ 36360 h 72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447" h="72719">
                    <a:moveTo>
                      <a:pt x="65448" y="36360"/>
                    </a:moveTo>
                    <a:cubicBezTo>
                      <a:pt x="65448" y="56441"/>
                      <a:pt x="50797" y="72720"/>
                      <a:pt x="32724" y="72720"/>
                    </a:cubicBezTo>
                    <a:cubicBezTo>
                      <a:pt x="14651" y="72720"/>
                      <a:pt x="0" y="56441"/>
                      <a:pt x="0" y="36360"/>
                    </a:cubicBezTo>
                    <a:cubicBezTo>
                      <a:pt x="0" y="16279"/>
                      <a:pt x="14651" y="0"/>
                      <a:pt x="32724" y="0"/>
                    </a:cubicBezTo>
                    <a:cubicBezTo>
                      <a:pt x="50797" y="0"/>
                      <a:pt x="65448" y="16279"/>
                      <a:pt x="65448" y="36360"/>
                    </a:cubicBez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24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29123FFC-E3DD-4307-99CF-B53E96E3F724}"/>
                  </a:ext>
                </a:extLst>
              </p:cNvPr>
              <p:cNvSpPr/>
              <p:nvPr/>
            </p:nvSpPr>
            <p:spPr>
              <a:xfrm rot="10800000" flipH="1">
                <a:off x="897563" y="2291908"/>
                <a:ext cx="36359" cy="43631"/>
              </a:xfrm>
              <a:custGeom>
                <a:avLst/>
                <a:gdLst>
                  <a:gd name="connsiteX0" fmla="*/ 36360 w 36359"/>
                  <a:gd name="connsiteY0" fmla="*/ 21816 h 43631"/>
                  <a:gd name="connsiteX1" fmla="*/ 18180 w 36359"/>
                  <a:gd name="connsiteY1" fmla="*/ 43632 h 43631"/>
                  <a:gd name="connsiteX2" fmla="*/ 0 w 36359"/>
                  <a:gd name="connsiteY2" fmla="*/ 21816 h 43631"/>
                  <a:gd name="connsiteX3" fmla="*/ 18180 w 36359"/>
                  <a:gd name="connsiteY3" fmla="*/ 0 h 43631"/>
                  <a:gd name="connsiteX4" fmla="*/ 36360 w 36359"/>
                  <a:gd name="connsiteY4" fmla="*/ 21816 h 43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359" h="43631">
                    <a:moveTo>
                      <a:pt x="36360" y="21816"/>
                    </a:moveTo>
                    <a:cubicBezTo>
                      <a:pt x="36360" y="33864"/>
                      <a:pt x="28220" y="43632"/>
                      <a:pt x="18180" y="43632"/>
                    </a:cubicBezTo>
                    <a:cubicBezTo>
                      <a:pt x="8139" y="43632"/>
                      <a:pt x="0" y="33864"/>
                      <a:pt x="0" y="21816"/>
                    </a:cubicBezTo>
                    <a:cubicBezTo>
                      <a:pt x="0" y="9767"/>
                      <a:pt x="8139" y="0"/>
                      <a:pt x="18180" y="0"/>
                    </a:cubicBezTo>
                    <a:cubicBezTo>
                      <a:pt x="28220" y="0"/>
                      <a:pt x="36360" y="9767"/>
                      <a:pt x="36360" y="21816"/>
                    </a:cubicBez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24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6CE20939-9E6A-4A5C-8CFD-109C84F12AAA}"/>
                  </a:ext>
                </a:extLst>
              </p:cNvPr>
              <p:cNvSpPr/>
              <p:nvPr/>
            </p:nvSpPr>
            <p:spPr>
              <a:xfrm rot="10800000" flipH="1">
                <a:off x="861204" y="2270092"/>
                <a:ext cx="29087" cy="36359"/>
              </a:xfrm>
              <a:custGeom>
                <a:avLst/>
                <a:gdLst>
                  <a:gd name="connsiteX0" fmla="*/ 29088 w 29087"/>
                  <a:gd name="connsiteY0" fmla="*/ 18180 h 36359"/>
                  <a:gd name="connsiteX1" fmla="*/ 14544 w 29087"/>
                  <a:gd name="connsiteY1" fmla="*/ 36360 h 36359"/>
                  <a:gd name="connsiteX2" fmla="*/ 0 w 29087"/>
                  <a:gd name="connsiteY2" fmla="*/ 18180 h 36359"/>
                  <a:gd name="connsiteX3" fmla="*/ 14544 w 29087"/>
                  <a:gd name="connsiteY3" fmla="*/ 0 h 36359"/>
                  <a:gd name="connsiteX4" fmla="*/ 29088 w 29087"/>
                  <a:gd name="connsiteY4" fmla="*/ 18180 h 36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87" h="36359">
                    <a:moveTo>
                      <a:pt x="29088" y="18180"/>
                    </a:moveTo>
                    <a:cubicBezTo>
                      <a:pt x="29088" y="28220"/>
                      <a:pt x="22576" y="36360"/>
                      <a:pt x="14544" y="36360"/>
                    </a:cubicBezTo>
                    <a:cubicBezTo>
                      <a:pt x="6512" y="36360"/>
                      <a:pt x="0" y="28220"/>
                      <a:pt x="0" y="18180"/>
                    </a:cubicBezTo>
                    <a:cubicBezTo>
                      <a:pt x="0" y="8139"/>
                      <a:pt x="6512" y="0"/>
                      <a:pt x="14544" y="0"/>
                    </a:cubicBezTo>
                    <a:cubicBezTo>
                      <a:pt x="22576" y="0"/>
                      <a:pt x="29088" y="8139"/>
                      <a:pt x="29088" y="18180"/>
                    </a:cubicBez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24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9FF7E51E-AA1B-42C4-8CA6-277088CF16F9}"/>
                  </a:ext>
                </a:extLst>
              </p:cNvPr>
              <p:cNvSpPr/>
              <p:nvPr/>
            </p:nvSpPr>
            <p:spPr>
              <a:xfrm rot="10800000" flipH="1">
                <a:off x="839388" y="2241004"/>
                <a:ext cx="21815" cy="29087"/>
              </a:xfrm>
              <a:custGeom>
                <a:avLst/>
                <a:gdLst>
                  <a:gd name="connsiteX0" fmla="*/ 21816 w 21815"/>
                  <a:gd name="connsiteY0" fmla="*/ 14544 h 29087"/>
                  <a:gd name="connsiteX1" fmla="*/ 10908 w 21815"/>
                  <a:gd name="connsiteY1" fmla="*/ 29088 h 29087"/>
                  <a:gd name="connsiteX2" fmla="*/ 0 w 21815"/>
                  <a:gd name="connsiteY2" fmla="*/ 14544 h 29087"/>
                  <a:gd name="connsiteX3" fmla="*/ 10908 w 21815"/>
                  <a:gd name="connsiteY3" fmla="*/ 0 h 29087"/>
                  <a:gd name="connsiteX4" fmla="*/ 21816 w 21815"/>
                  <a:gd name="connsiteY4" fmla="*/ 14544 h 29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15" h="29087">
                    <a:moveTo>
                      <a:pt x="21816" y="14544"/>
                    </a:moveTo>
                    <a:cubicBezTo>
                      <a:pt x="21816" y="22576"/>
                      <a:pt x="16932" y="29088"/>
                      <a:pt x="10908" y="29088"/>
                    </a:cubicBezTo>
                    <a:cubicBezTo>
                      <a:pt x="4884" y="29088"/>
                      <a:pt x="0" y="22576"/>
                      <a:pt x="0" y="14544"/>
                    </a:cubicBezTo>
                    <a:cubicBezTo>
                      <a:pt x="0" y="6512"/>
                      <a:pt x="4884" y="0"/>
                      <a:pt x="10908" y="0"/>
                    </a:cubicBezTo>
                    <a:cubicBezTo>
                      <a:pt x="16932" y="0"/>
                      <a:pt x="21816" y="6512"/>
                      <a:pt x="21816" y="14544"/>
                    </a:cubicBez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24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54F71CC1-8104-4E02-BDE3-17F6FEABB667}"/>
                  </a:ext>
                </a:extLst>
              </p:cNvPr>
              <p:cNvSpPr/>
              <p:nvPr/>
            </p:nvSpPr>
            <p:spPr>
              <a:xfrm rot="10800000" flipH="1">
                <a:off x="817572" y="2211916"/>
                <a:ext cx="21815" cy="29087"/>
              </a:xfrm>
              <a:custGeom>
                <a:avLst/>
                <a:gdLst>
                  <a:gd name="connsiteX0" fmla="*/ 21816 w 21815"/>
                  <a:gd name="connsiteY0" fmla="*/ 14544 h 29087"/>
                  <a:gd name="connsiteX1" fmla="*/ 10908 w 21815"/>
                  <a:gd name="connsiteY1" fmla="*/ 29088 h 29087"/>
                  <a:gd name="connsiteX2" fmla="*/ 0 w 21815"/>
                  <a:gd name="connsiteY2" fmla="*/ 14544 h 29087"/>
                  <a:gd name="connsiteX3" fmla="*/ 10908 w 21815"/>
                  <a:gd name="connsiteY3" fmla="*/ 0 h 29087"/>
                  <a:gd name="connsiteX4" fmla="*/ 21816 w 21815"/>
                  <a:gd name="connsiteY4" fmla="*/ 14544 h 29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15" h="29087">
                    <a:moveTo>
                      <a:pt x="21816" y="14544"/>
                    </a:moveTo>
                    <a:cubicBezTo>
                      <a:pt x="21816" y="22576"/>
                      <a:pt x="16932" y="29088"/>
                      <a:pt x="10908" y="29088"/>
                    </a:cubicBezTo>
                    <a:cubicBezTo>
                      <a:pt x="4884" y="29088"/>
                      <a:pt x="0" y="22576"/>
                      <a:pt x="0" y="14544"/>
                    </a:cubicBezTo>
                    <a:cubicBezTo>
                      <a:pt x="0" y="6512"/>
                      <a:pt x="4884" y="0"/>
                      <a:pt x="10908" y="0"/>
                    </a:cubicBezTo>
                    <a:cubicBezTo>
                      <a:pt x="16932" y="0"/>
                      <a:pt x="21816" y="6512"/>
                      <a:pt x="21816" y="14544"/>
                    </a:cubicBez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24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DB0CFFAB-039E-4DB1-934F-99960393EF21}"/>
                  </a:ext>
                </a:extLst>
              </p:cNvPr>
              <p:cNvSpPr/>
              <p:nvPr/>
            </p:nvSpPr>
            <p:spPr>
              <a:xfrm rot="10800000" flipH="1">
                <a:off x="824844" y="1891950"/>
                <a:ext cx="181798" cy="378141"/>
              </a:xfrm>
              <a:custGeom>
                <a:avLst/>
                <a:gdLst>
                  <a:gd name="connsiteX0" fmla="*/ 116351 w 181798"/>
                  <a:gd name="connsiteY0" fmla="*/ 0 h 378141"/>
                  <a:gd name="connsiteX1" fmla="*/ 0 w 181798"/>
                  <a:gd name="connsiteY1" fmla="*/ 109079 h 378141"/>
                  <a:gd name="connsiteX2" fmla="*/ 29088 w 181798"/>
                  <a:gd name="connsiteY2" fmla="*/ 232703 h 378141"/>
                  <a:gd name="connsiteX3" fmla="*/ 94535 w 181798"/>
                  <a:gd name="connsiteY3" fmla="*/ 378142 h 378141"/>
                  <a:gd name="connsiteX4" fmla="*/ 138167 w 181798"/>
                  <a:gd name="connsiteY4" fmla="*/ 218159 h 378141"/>
                  <a:gd name="connsiteX5" fmla="*/ 181799 w 181798"/>
                  <a:gd name="connsiteY5" fmla="*/ 50904 h 378141"/>
                  <a:gd name="connsiteX6" fmla="*/ 116351 w 181798"/>
                  <a:gd name="connsiteY6" fmla="*/ 0 h 378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1798" h="378141">
                    <a:moveTo>
                      <a:pt x="116351" y="0"/>
                    </a:moveTo>
                    <a:cubicBezTo>
                      <a:pt x="74174" y="0"/>
                      <a:pt x="0" y="61812"/>
                      <a:pt x="0" y="109079"/>
                    </a:cubicBezTo>
                    <a:cubicBezTo>
                      <a:pt x="0" y="175981"/>
                      <a:pt x="29088" y="182526"/>
                      <a:pt x="29088" y="232703"/>
                    </a:cubicBezTo>
                    <a:cubicBezTo>
                      <a:pt x="29088" y="282879"/>
                      <a:pt x="727" y="378142"/>
                      <a:pt x="94535" y="378142"/>
                    </a:cubicBezTo>
                    <a:cubicBezTo>
                      <a:pt x="202160" y="378142"/>
                      <a:pt x="138167" y="248701"/>
                      <a:pt x="138167" y="218159"/>
                    </a:cubicBezTo>
                    <a:cubicBezTo>
                      <a:pt x="138167" y="136713"/>
                      <a:pt x="181799" y="112715"/>
                      <a:pt x="181799" y="50904"/>
                    </a:cubicBezTo>
                    <a:cubicBezTo>
                      <a:pt x="181799" y="10181"/>
                      <a:pt x="158529" y="0"/>
                      <a:pt x="116351" y="0"/>
                    </a:cubicBez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24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D2A8C497-5BC2-43E6-8EEF-99D2FBE29EE4}"/>
                </a:ext>
              </a:extLst>
            </p:cNvPr>
            <p:cNvGrpSpPr/>
            <p:nvPr/>
          </p:nvGrpSpPr>
          <p:grpSpPr>
            <a:xfrm>
              <a:off x="1044382" y="1724695"/>
              <a:ext cx="196342" cy="472677"/>
              <a:chOff x="1072090" y="1724695"/>
              <a:chExt cx="196342" cy="472677"/>
            </a:xfrm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9499F02D-9309-4E2F-A0D2-6D5F307A51F1}"/>
                  </a:ext>
                </a:extLst>
              </p:cNvPr>
              <p:cNvSpPr/>
              <p:nvPr/>
            </p:nvSpPr>
            <p:spPr>
              <a:xfrm rot="10800000" flipH="1">
                <a:off x="1072090" y="2124653"/>
                <a:ext cx="65447" cy="72719"/>
              </a:xfrm>
              <a:custGeom>
                <a:avLst/>
                <a:gdLst>
                  <a:gd name="connsiteX0" fmla="*/ 65448 w 65447"/>
                  <a:gd name="connsiteY0" fmla="*/ 36360 h 72719"/>
                  <a:gd name="connsiteX1" fmla="*/ 32724 w 65447"/>
                  <a:gd name="connsiteY1" fmla="*/ 72720 h 72719"/>
                  <a:gd name="connsiteX2" fmla="*/ 0 w 65447"/>
                  <a:gd name="connsiteY2" fmla="*/ 36360 h 72719"/>
                  <a:gd name="connsiteX3" fmla="*/ 32724 w 65447"/>
                  <a:gd name="connsiteY3" fmla="*/ 0 h 72719"/>
                  <a:gd name="connsiteX4" fmla="*/ 65448 w 65447"/>
                  <a:gd name="connsiteY4" fmla="*/ 36360 h 72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447" h="72719">
                    <a:moveTo>
                      <a:pt x="65448" y="36360"/>
                    </a:moveTo>
                    <a:cubicBezTo>
                      <a:pt x="65448" y="56441"/>
                      <a:pt x="50797" y="72720"/>
                      <a:pt x="32724" y="72720"/>
                    </a:cubicBezTo>
                    <a:cubicBezTo>
                      <a:pt x="14651" y="72720"/>
                      <a:pt x="0" y="56441"/>
                      <a:pt x="0" y="36360"/>
                    </a:cubicBezTo>
                    <a:cubicBezTo>
                      <a:pt x="0" y="16279"/>
                      <a:pt x="14651" y="0"/>
                      <a:pt x="32724" y="0"/>
                    </a:cubicBezTo>
                    <a:cubicBezTo>
                      <a:pt x="50797" y="0"/>
                      <a:pt x="65448" y="16279"/>
                      <a:pt x="65448" y="36360"/>
                    </a:cubicBez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24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5B884146-606A-4A9F-9D3F-9EE081524D79}"/>
                  </a:ext>
                </a:extLst>
              </p:cNvPr>
              <p:cNvSpPr/>
              <p:nvPr/>
            </p:nvSpPr>
            <p:spPr>
              <a:xfrm rot="10800000" flipH="1">
                <a:off x="1152082" y="2124653"/>
                <a:ext cx="36359" cy="43631"/>
              </a:xfrm>
              <a:custGeom>
                <a:avLst/>
                <a:gdLst>
                  <a:gd name="connsiteX0" fmla="*/ 36360 w 36359"/>
                  <a:gd name="connsiteY0" fmla="*/ 21816 h 43631"/>
                  <a:gd name="connsiteX1" fmla="*/ 18180 w 36359"/>
                  <a:gd name="connsiteY1" fmla="*/ 43632 h 43631"/>
                  <a:gd name="connsiteX2" fmla="*/ 0 w 36359"/>
                  <a:gd name="connsiteY2" fmla="*/ 21816 h 43631"/>
                  <a:gd name="connsiteX3" fmla="*/ 18180 w 36359"/>
                  <a:gd name="connsiteY3" fmla="*/ 0 h 43631"/>
                  <a:gd name="connsiteX4" fmla="*/ 36360 w 36359"/>
                  <a:gd name="connsiteY4" fmla="*/ 21816 h 43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359" h="43631">
                    <a:moveTo>
                      <a:pt x="36360" y="21816"/>
                    </a:moveTo>
                    <a:cubicBezTo>
                      <a:pt x="36360" y="33864"/>
                      <a:pt x="28220" y="43632"/>
                      <a:pt x="18180" y="43632"/>
                    </a:cubicBezTo>
                    <a:cubicBezTo>
                      <a:pt x="8139" y="43632"/>
                      <a:pt x="0" y="33864"/>
                      <a:pt x="0" y="21816"/>
                    </a:cubicBezTo>
                    <a:cubicBezTo>
                      <a:pt x="0" y="9767"/>
                      <a:pt x="8139" y="0"/>
                      <a:pt x="18180" y="0"/>
                    </a:cubicBezTo>
                    <a:cubicBezTo>
                      <a:pt x="28220" y="0"/>
                      <a:pt x="36360" y="9767"/>
                      <a:pt x="36360" y="21816"/>
                    </a:cubicBez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24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AA96F6ED-B6D1-4741-884B-72D5AA81F8D2}"/>
                  </a:ext>
                </a:extLst>
              </p:cNvPr>
              <p:cNvSpPr/>
              <p:nvPr/>
            </p:nvSpPr>
            <p:spPr>
              <a:xfrm rot="10800000" flipH="1">
                <a:off x="1195714" y="2102837"/>
                <a:ext cx="29087" cy="36359"/>
              </a:xfrm>
              <a:custGeom>
                <a:avLst/>
                <a:gdLst>
                  <a:gd name="connsiteX0" fmla="*/ 29088 w 29087"/>
                  <a:gd name="connsiteY0" fmla="*/ 18180 h 36359"/>
                  <a:gd name="connsiteX1" fmla="*/ 14544 w 29087"/>
                  <a:gd name="connsiteY1" fmla="*/ 36360 h 36359"/>
                  <a:gd name="connsiteX2" fmla="*/ 0 w 29087"/>
                  <a:gd name="connsiteY2" fmla="*/ 18180 h 36359"/>
                  <a:gd name="connsiteX3" fmla="*/ 14544 w 29087"/>
                  <a:gd name="connsiteY3" fmla="*/ 0 h 36359"/>
                  <a:gd name="connsiteX4" fmla="*/ 29088 w 29087"/>
                  <a:gd name="connsiteY4" fmla="*/ 18180 h 36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87" h="36359">
                    <a:moveTo>
                      <a:pt x="29088" y="18180"/>
                    </a:moveTo>
                    <a:cubicBezTo>
                      <a:pt x="29088" y="28220"/>
                      <a:pt x="22576" y="36360"/>
                      <a:pt x="14544" y="36360"/>
                    </a:cubicBezTo>
                    <a:cubicBezTo>
                      <a:pt x="6512" y="36360"/>
                      <a:pt x="0" y="28220"/>
                      <a:pt x="0" y="18180"/>
                    </a:cubicBezTo>
                    <a:cubicBezTo>
                      <a:pt x="0" y="8139"/>
                      <a:pt x="6512" y="0"/>
                      <a:pt x="14544" y="0"/>
                    </a:cubicBezTo>
                    <a:cubicBezTo>
                      <a:pt x="22576" y="0"/>
                      <a:pt x="29088" y="8139"/>
                      <a:pt x="29088" y="18180"/>
                    </a:cubicBez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24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071DD7D3-86F6-44E1-8509-94F4EF0250CD}"/>
                  </a:ext>
                </a:extLst>
              </p:cNvPr>
              <p:cNvSpPr/>
              <p:nvPr/>
            </p:nvSpPr>
            <p:spPr>
              <a:xfrm rot="10800000" flipH="1">
                <a:off x="1224801" y="2073749"/>
                <a:ext cx="21815" cy="29087"/>
              </a:xfrm>
              <a:custGeom>
                <a:avLst/>
                <a:gdLst>
                  <a:gd name="connsiteX0" fmla="*/ 21816 w 21815"/>
                  <a:gd name="connsiteY0" fmla="*/ 14544 h 29087"/>
                  <a:gd name="connsiteX1" fmla="*/ 10908 w 21815"/>
                  <a:gd name="connsiteY1" fmla="*/ 29088 h 29087"/>
                  <a:gd name="connsiteX2" fmla="*/ 0 w 21815"/>
                  <a:gd name="connsiteY2" fmla="*/ 14544 h 29087"/>
                  <a:gd name="connsiteX3" fmla="*/ 10908 w 21815"/>
                  <a:gd name="connsiteY3" fmla="*/ 0 h 29087"/>
                  <a:gd name="connsiteX4" fmla="*/ 21816 w 21815"/>
                  <a:gd name="connsiteY4" fmla="*/ 14544 h 29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15" h="29087">
                    <a:moveTo>
                      <a:pt x="21816" y="14544"/>
                    </a:moveTo>
                    <a:cubicBezTo>
                      <a:pt x="21816" y="22576"/>
                      <a:pt x="16932" y="29088"/>
                      <a:pt x="10908" y="29088"/>
                    </a:cubicBezTo>
                    <a:cubicBezTo>
                      <a:pt x="4884" y="29088"/>
                      <a:pt x="0" y="22576"/>
                      <a:pt x="0" y="14544"/>
                    </a:cubicBezTo>
                    <a:cubicBezTo>
                      <a:pt x="0" y="6512"/>
                      <a:pt x="4884" y="0"/>
                      <a:pt x="10908" y="0"/>
                    </a:cubicBezTo>
                    <a:cubicBezTo>
                      <a:pt x="16932" y="0"/>
                      <a:pt x="21816" y="6512"/>
                      <a:pt x="21816" y="14544"/>
                    </a:cubicBez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24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7506A9A8-33A6-4672-845A-F4BDDD93FD47}"/>
                  </a:ext>
                </a:extLst>
              </p:cNvPr>
              <p:cNvSpPr/>
              <p:nvPr/>
            </p:nvSpPr>
            <p:spPr>
              <a:xfrm rot="10800000" flipH="1">
                <a:off x="1246617" y="2044661"/>
                <a:ext cx="21815" cy="29087"/>
              </a:xfrm>
              <a:custGeom>
                <a:avLst/>
                <a:gdLst>
                  <a:gd name="connsiteX0" fmla="*/ 21816 w 21815"/>
                  <a:gd name="connsiteY0" fmla="*/ 14544 h 29087"/>
                  <a:gd name="connsiteX1" fmla="*/ 10908 w 21815"/>
                  <a:gd name="connsiteY1" fmla="*/ 29088 h 29087"/>
                  <a:gd name="connsiteX2" fmla="*/ 0 w 21815"/>
                  <a:gd name="connsiteY2" fmla="*/ 14544 h 29087"/>
                  <a:gd name="connsiteX3" fmla="*/ 10908 w 21815"/>
                  <a:gd name="connsiteY3" fmla="*/ 0 h 29087"/>
                  <a:gd name="connsiteX4" fmla="*/ 21816 w 21815"/>
                  <a:gd name="connsiteY4" fmla="*/ 14544 h 29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15" h="29087">
                    <a:moveTo>
                      <a:pt x="21816" y="14544"/>
                    </a:moveTo>
                    <a:cubicBezTo>
                      <a:pt x="21816" y="22576"/>
                      <a:pt x="16932" y="29088"/>
                      <a:pt x="10908" y="29088"/>
                    </a:cubicBezTo>
                    <a:cubicBezTo>
                      <a:pt x="4884" y="29088"/>
                      <a:pt x="0" y="22576"/>
                      <a:pt x="0" y="14544"/>
                    </a:cubicBezTo>
                    <a:cubicBezTo>
                      <a:pt x="0" y="6512"/>
                      <a:pt x="4884" y="0"/>
                      <a:pt x="10908" y="0"/>
                    </a:cubicBezTo>
                    <a:cubicBezTo>
                      <a:pt x="16932" y="0"/>
                      <a:pt x="21816" y="6512"/>
                      <a:pt x="21816" y="14544"/>
                    </a:cubicBez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24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97584743-8891-4C4C-9DF2-03FD06B5C087}"/>
                  </a:ext>
                </a:extLst>
              </p:cNvPr>
              <p:cNvSpPr/>
              <p:nvPr/>
            </p:nvSpPr>
            <p:spPr>
              <a:xfrm rot="10800000" flipH="1">
                <a:off x="1079362" y="1724695"/>
                <a:ext cx="181798" cy="378141"/>
              </a:xfrm>
              <a:custGeom>
                <a:avLst/>
                <a:gdLst>
                  <a:gd name="connsiteX0" fmla="*/ 65448 w 181798"/>
                  <a:gd name="connsiteY0" fmla="*/ 0 h 378141"/>
                  <a:gd name="connsiteX1" fmla="*/ 0 w 181798"/>
                  <a:gd name="connsiteY1" fmla="*/ 50904 h 378141"/>
                  <a:gd name="connsiteX2" fmla="*/ 43632 w 181798"/>
                  <a:gd name="connsiteY2" fmla="*/ 218159 h 378141"/>
                  <a:gd name="connsiteX3" fmla="*/ 87264 w 181798"/>
                  <a:gd name="connsiteY3" fmla="*/ 378142 h 378141"/>
                  <a:gd name="connsiteX4" fmla="*/ 152711 w 181798"/>
                  <a:gd name="connsiteY4" fmla="*/ 232703 h 378141"/>
                  <a:gd name="connsiteX5" fmla="*/ 181799 w 181798"/>
                  <a:gd name="connsiteY5" fmla="*/ 109079 h 378141"/>
                  <a:gd name="connsiteX6" fmla="*/ 65448 w 181798"/>
                  <a:gd name="connsiteY6" fmla="*/ 0 h 378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1798" h="378141">
                    <a:moveTo>
                      <a:pt x="65448" y="0"/>
                    </a:moveTo>
                    <a:cubicBezTo>
                      <a:pt x="23270" y="0"/>
                      <a:pt x="0" y="10181"/>
                      <a:pt x="0" y="50904"/>
                    </a:cubicBezTo>
                    <a:cubicBezTo>
                      <a:pt x="0" y="112715"/>
                      <a:pt x="43632" y="136713"/>
                      <a:pt x="43632" y="218159"/>
                    </a:cubicBezTo>
                    <a:cubicBezTo>
                      <a:pt x="43632" y="248701"/>
                      <a:pt x="-20361" y="378142"/>
                      <a:pt x="87264" y="378142"/>
                    </a:cubicBezTo>
                    <a:cubicBezTo>
                      <a:pt x="181072" y="378142"/>
                      <a:pt x="152711" y="282879"/>
                      <a:pt x="152711" y="232703"/>
                    </a:cubicBezTo>
                    <a:cubicBezTo>
                      <a:pt x="152711" y="182526"/>
                      <a:pt x="181799" y="175981"/>
                      <a:pt x="181799" y="109079"/>
                    </a:cubicBezTo>
                    <a:cubicBezTo>
                      <a:pt x="181799" y="61812"/>
                      <a:pt x="107625" y="0"/>
                      <a:pt x="65448" y="0"/>
                    </a:cubicBez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724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sp>
        <p:nvSpPr>
          <p:cNvPr id="173" name="Speech Bubble: Oval 172">
            <a:extLst>
              <a:ext uri="{FF2B5EF4-FFF2-40B4-BE49-F238E27FC236}">
                <a16:creationId xmlns:a16="http://schemas.microsoft.com/office/drawing/2014/main" id="{DD271E55-B501-4CC5-BE47-DDE2F91A0928}"/>
              </a:ext>
            </a:extLst>
          </p:cNvPr>
          <p:cNvSpPr/>
          <p:nvPr/>
        </p:nvSpPr>
        <p:spPr>
          <a:xfrm>
            <a:off x="791692" y="2380541"/>
            <a:ext cx="285362" cy="292192"/>
          </a:xfrm>
          <a:prstGeom prst="wedgeEllipseCallout">
            <a:avLst>
              <a:gd name="adj1" fmla="val 43094"/>
              <a:gd name="adj2" fmla="val 51149"/>
            </a:avLst>
          </a:prstGeom>
          <a:solidFill>
            <a:srgbClr val="002395">
              <a:alpha val="50000"/>
            </a:srgbClr>
          </a:solidFill>
          <a:ln w="31750" cmpd="sng">
            <a:solidFill>
              <a:srgbClr val="0023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2</a:t>
            </a:r>
          </a:p>
        </p:txBody>
      </p:sp>
      <p:sp>
        <p:nvSpPr>
          <p:cNvPr id="94" name="Speech Bubble: Oval 93">
            <a:extLst>
              <a:ext uri="{FF2B5EF4-FFF2-40B4-BE49-F238E27FC236}">
                <a16:creationId xmlns:a16="http://schemas.microsoft.com/office/drawing/2014/main" id="{79330BD6-482B-48D3-B1FE-06F231AA069D}"/>
              </a:ext>
            </a:extLst>
          </p:cNvPr>
          <p:cNvSpPr>
            <a:spLocks/>
          </p:cNvSpPr>
          <p:nvPr/>
        </p:nvSpPr>
        <p:spPr>
          <a:xfrm>
            <a:off x="624900" y="1196205"/>
            <a:ext cx="285362" cy="292192"/>
          </a:xfrm>
          <a:prstGeom prst="wedgeEllipseCallout">
            <a:avLst>
              <a:gd name="adj1" fmla="val 43094"/>
              <a:gd name="adj2" fmla="val 51149"/>
            </a:avLst>
          </a:prstGeom>
          <a:solidFill>
            <a:srgbClr val="E21F26">
              <a:alpha val="50000"/>
            </a:srgbClr>
          </a:solidFill>
          <a:ln w="31750" cmpd="sng">
            <a:solidFill>
              <a:srgbClr val="E21F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1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71C5653D-7633-4400-AC78-E8E9C4EDA21A}"/>
              </a:ext>
            </a:extLst>
          </p:cNvPr>
          <p:cNvCxnSpPr>
            <a:cxnSpLocks/>
          </p:cNvCxnSpPr>
          <p:nvPr/>
        </p:nvCxnSpPr>
        <p:spPr>
          <a:xfrm>
            <a:off x="10679206" y="155020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233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F787165-F174-4D91-BD4E-C2E06C38207F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08951" y="999067"/>
            <a:ext cx="11883049" cy="5873670"/>
            <a:chOff x="308951" y="999067"/>
            <a:chExt cx="11891606" cy="587367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929D0ED-76A0-4E11-903C-8906DBBCF68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8951" y="999067"/>
              <a:ext cx="11891516" cy="5858933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rgbClr val="99CCFF"/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9" name="Graphic 8" descr="Fingerprint with solid fill">
              <a:extLst>
                <a:ext uri="{FF2B5EF4-FFF2-40B4-BE49-F238E27FC236}">
                  <a16:creationId xmlns:a16="http://schemas.microsoft.com/office/drawing/2014/main" id="{83EAE326-B9BD-45E6-A11B-280935B98D65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 l="28999" b="12452"/>
            <a:stretch>
              <a:fillRect/>
            </a:stretch>
          </p:blipFill>
          <p:spPr>
            <a:xfrm rot="16200000">
              <a:off x="6344854" y="1017034"/>
              <a:ext cx="5244563" cy="6466843"/>
            </a:xfrm>
            <a:custGeom>
              <a:avLst/>
              <a:gdLst>
                <a:gd name="connsiteX0" fmla="*/ 5244563 w 5244563"/>
                <a:gd name="connsiteY0" fmla="*/ 0 h 6466843"/>
                <a:gd name="connsiteX1" fmla="*/ 5244563 w 5244563"/>
                <a:gd name="connsiteY1" fmla="*/ 6466843 h 6466843"/>
                <a:gd name="connsiteX2" fmla="*/ 0 w 5244563"/>
                <a:gd name="connsiteY2" fmla="*/ 6466843 h 6466843"/>
                <a:gd name="connsiteX3" fmla="*/ 0 w 5244563"/>
                <a:gd name="connsiteY3" fmla="*/ 0 h 6466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4563" h="6466843">
                  <a:moveTo>
                    <a:pt x="5244563" y="0"/>
                  </a:moveTo>
                  <a:lnTo>
                    <a:pt x="5244563" y="6466843"/>
                  </a:lnTo>
                  <a:lnTo>
                    <a:pt x="0" y="6466843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F81875A-9365-443F-A382-924AE5C43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</a:t>
            </a:r>
            <a:r>
              <a:rPr lang="en-GB" dirty="0">
                <a:solidFill>
                  <a:srgbClr val="BEBFC1"/>
                </a:solidFill>
              </a:rPr>
              <a:t>ORC</a:t>
            </a:r>
            <a:r>
              <a:rPr lang="en-GB" dirty="0">
                <a:solidFill>
                  <a:srgbClr val="B3D260"/>
                </a:solidFill>
              </a:rPr>
              <a:t>iD</a:t>
            </a:r>
            <a:r>
              <a:rPr lang="en-GB" dirty="0"/>
              <a:t> resources for pharma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7839A-6925-49ED-9C59-B3E00E97A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ORCID resources</a:t>
            </a:r>
          </a:p>
          <a:p>
            <a:pPr lvl="1"/>
            <a:r>
              <a:rPr lang="en-GB" dirty="0"/>
              <a:t>For more information, please visit the ORCID </a:t>
            </a:r>
            <a:r>
              <a:rPr lang="en-GB" dirty="0">
                <a:hlinkClick r:id="rId5"/>
              </a:rPr>
              <a:t>website</a:t>
            </a:r>
            <a:endParaRPr lang="en-GB" dirty="0"/>
          </a:p>
          <a:p>
            <a:pPr lvl="1"/>
            <a:r>
              <a:rPr lang="en-GB" dirty="0"/>
              <a:t>Video tutorials can be found </a:t>
            </a:r>
            <a:r>
              <a:rPr lang="en-GB" dirty="0">
                <a:hlinkClick r:id="rId6"/>
              </a:rPr>
              <a:t>here</a:t>
            </a:r>
            <a:endParaRPr lang="en-GB" dirty="0"/>
          </a:p>
          <a:p>
            <a:endParaRPr lang="en-GB" dirty="0"/>
          </a:p>
          <a:p>
            <a:r>
              <a:rPr lang="en-GB" b="1" dirty="0"/>
              <a:t>Open Pharma ORCID resources</a:t>
            </a:r>
          </a:p>
          <a:p>
            <a:pPr lvl="1"/>
            <a:r>
              <a:rPr lang="en-GB" dirty="0">
                <a:hlinkClick r:id="rId7"/>
              </a:rPr>
              <a:t>www.openpharma.blog</a:t>
            </a:r>
            <a:endParaRPr lang="en-GB" dirty="0"/>
          </a:p>
          <a:p>
            <a:pPr lvl="1"/>
            <a:r>
              <a:rPr lang="en-GB" dirty="0"/>
              <a:t>ISMPP posters</a:t>
            </a:r>
          </a:p>
          <a:p>
            <a:pPr lvl="2"/>
            <a:r>
              <a:rPr lang="en-GB" dirty="0">
                <a:hlinkClick r:id="rId8"/>
              </a:rPr>
              <a:t>Inclusion of ORCID iDs in pharma affiliated publications</a:t>
            </a:r>
            <a:endParaRPr lang="en-GB" dirty="0"/>
          </a:p>
          <a:p>
            <a:pPr lvl="2"/>
            <a:r>
              <a:rPr lang="en-GB" dirty="0">
                <a:hlinkClick r:id="rId9"/>
              </a:rPr>
              <a:t>Registration and use of ORCID by pharma</a:t>
            </a:r>
            <a:endParaRPr lang="en-GB" dirty="0"/>
          </a:p>
          <a:p>
            <a:pPr lvl="2"/>
            <a:r>
              <a:rPr lang="en-GB" dirty="0">
                <a:hlinkClick r:id="rId10"/>
              </a:rPr>
              <a:t>Ongoing ORCID implementation within the pharmaceutical industry: an Open Pharma and GSK Vaccines initiative</a:t>
            </a:r>
            <a:endParaRPr lang="en-GB" dirty="0"/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A9E2697E-C1A5-403C-B445-7E4428FF5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534" y="2018772"/>
            <a:ext cx="1905000" cy="162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657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1B8C794-9DB5-4C68-9676-96176634232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08951" y="999067"/>
            <a:ext cx="11883049" cy="5873670"/>
            <a:chOff x="308951" y="999067"/>
            <a:chExt cx="11891606" cy="587367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AF6C435-C907-4D8F-9A73-DC5E487DB65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8951" y="999067"/>
              <a:ext cx="11891516" cy="5858933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rgbClr val="99CCFF"/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4" name="Graphic 13" descr="Fingerprint with solid fill">
              <a:extLst>
                <a:ext uri="{FF2B5EF4-FFF2-40B4-BE49-F238E27FC236}">
                  <a16:creationId xmlns:a16="http://schemas.microsoft.com/office/drawing/2014/main" id="{E970C1D9-CFB2-4487-A733-67D532B745F3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28999" b="12452"/>
            <a:stretch>
              <a:fillRect/>
            </a:stretch>
          </p:blipFill>
          <p:spPr>
            <a:xfrm rot="16200000">
              <a:off x="6344854" y="1017034"/>
              <a:ext cx="5244563" cy="6466843"/>
            </a:xfrm>
            <a:custGeom>
              <a:avLst/>
              <a:gdLst>
                <a:gd name="connsiteX0" fmla="*/ 5244563 w 5244563"/>
                <a:gd name="connsiteY0" fmla="*/ 0 h 6466843"/>
                <a:gd name="connsiteX1" fmla="*/ 5244563 w 5244563"/>
                <a:gd name="connsiteY1" fmla="*/ 6466843 h 6466843"/>
                <a:gd name="connsiteX2" fmla="*/ 0 w 5244563"/>
                <a:gd name="connsiteY2" fmla="*/ 6466843 h 6466843"/>
                <a:gd name="connsiteX3" fmla="*/ 0 w 5244563"/>
                <a:gd name="connsiteY3" fmla="*/ 0 h 6466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4563" h="6466843">
                  <a:moveTo>
                    <a:pt x="5244563" y="0"/>
                  </a:moveTo>
                  <a:lnTo>
                    <a:pt x="5244563" y="6466843"/>
                  </a:lnTo>
                  <a:lnTo>
                    <a:pt x="0" y="6466843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D3FAD6-E962-465D-8E3A-0D647D1EB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Reminder email template for authors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4B236-36BB-4F12-B29E-4794A418F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4684" y="1554007"/>
            <a:ext cx="9820049" cy="4846793"/>
          </a:xfrm>
          <a:prstGeom prst="rect">
            <a:avLst/>
          </a:prstGeom>
          <a:solidFill>
            <a:schemeClr val="bg1"/>
          </a:solidFill>
          <a:ln w="31750">
            <a:solidFill>
              <a:schemeClr val="tx2"/>
            </a:solidFill>
            <a:prstDash val="sysDash"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174625" indent="0">
              <a:buNone/>
            </a:pPr>
            <a:r>
              <a:rPr lang="en-GB" i="1" dirty="0"/>
              <a:t>Dear Dr. xxxxxx,</a:t>
            </a:r>
          </a:p>
          <a:p>
            <a:pPr marL="174625" indent="0">
              <a:buNone/>
            </a:pPr>
            <a:endParaRPr lang="en-GB" i="1" dirty="0"/>
          </a:p>
          <a:p>
            <a:pPr marL="174625" indent="0">
              <a:lnSpc>
                <a:spcPct val="120000"/>
              </a:lnSpc>
              <a:buNone/>
            </a:pPr>
            <a:r>
              <a:rPr lang="en-GB" i="1" dirty="0"/>
              <a:t>Thank you for joining us at our publication kick-off call.</a:t>
            </a:r>
          </a:p>
          <a:p>
            <a:pPr marL="174625" indent="0">
              <a:buNone/>
            </a:pPr>
            <a:endParaRPr lang="en-GB" i="1" dirty="0"/>
          </a:p>
          <a:p>
            <a:pPr marL="174625" indent="0">
              <a:buNone/>
            </a:pPr>
            <a:r>
              <a:rPr lang="en-GB" i="1" dirty="0"/>
              <a:t>As discussed, we would encourage you to </a:t>
            </a:r>
            <a:r>
              <a:rPr lang="en-GB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register</a:t>
            </a:r>
            <a:r>
              <a:rPr lang="en-GB" i="1" dirty="0"/>
              <a:t> with ORCID if you have not already done so. Registration is a quick and simple one-time effort, details of which can be found in the attached slide deck. Following registration, please send us your ORCID iD, which will be included in the </a:t>
            </a:r>
            <a:r>
              <a:rPr lang="en-GB" sz="2000" i="1" dirty="0"/>
              <a:t>‘Author details’ section of </a:t>
            </a:r>
            <a:r>
              <a:rPr lang="en-GB" i="1" dirty="0"/>
              <a:t>our</a:t>
            </a:r>
            <a:r>
              <a:rPr lang="en-GB" sz="2000" i="1" dirty="0"/>
              <a:t> publication management platform to help with submission.</a:t>
            </a:r>
            <a:r>
              <a:rPr lang="en-GB" i="1" dirty="0"/>
              <a:t> We would appreciate your feedback prior to submission of your manuscript (XX/YY/ZZZZ). </a:t>
            </a:r>
          </a:p>
          <a:p>
            <a:pPr marL="174625" indent="0">
              <a:buNone/>
            </a:pPr>
            <a:endParaRPr lang="en-GB" i="1" dirty="0"/>
          </a:p>
          <a:p>
            <a:pPr marL="174625" indent="0">
              <a:buNone/>
            </a:pPr>
            <a:r>
              <a:rPr lang="en-GB" i="1" dirty="0"/>
              <a:t>Thank you in advance, and please do reach out if you have any questions</a:t>
            </a:r>
          </a:p>
          <a:p>
            <a:pPr marL="174625" indent="0">
              <a:buNone/>
            </a:pPr>
            <a:endParaRPr lang="en-GB" i="1" dirty="0"/>
          </a:p>
          <a:p>
            <a:pPr marL="174625" indent="0">
              <a:buNone/>
            </a:pPr>
            <a:r>
              <a:rPr lang="en-GB" i="1" dirty="0"/>
              <a:t>(Publications Manager)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37680A-12CD-4219-91F6-B803E9049DFF}"/>
              </a:ext>
            </a:extLst>
          </p:cNvPr>
          <p:cNvGrpSpPr/>
          <p:nvPr/>
        </p:nvGrpSpPr>
        <p:grpSpPr>
          <a:xfrm>
            <a:off x="10551048" y="1265534"/>
            <a:ext cx="1031352" cy="1031352"/>
            <a:chOff x="8964072" y="1679192"/>
            <a:chExt cx="1031352" cy="1031352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4783365-BE96-4BDA-9E12-3E86F3618DBB}"/>
                </a:ext>
              </a:extLst>
            </p:cNvPr>
            <p:cNvSpPr>
              <a:spLocks/>
            </p:cNvSpPr>
            <p:nvPr/>
          </p:nvSpPr>
          <p:spPr>
            <a:xfrm>
              <a:off x="8964072" y="1679192"/>
              <a:ext cx="1031352" cy="1031352"/>
            </a:xfrm>
            <a:prstGeom prst="ellipse">
              <a:avLst/>
            </a:prstGeom>
            <a:solidFill>
              <a:schemeClr val="bg1"/>
            </a:solidFill>
            <a:ln w="57150">
              <a:gradFill flip="none" rotWithShape="1">
                <a:gsLst>
                  <a:gs pos="0">
                    <a:srgbClr val="E21F26"/>
                  </a:gs>
                  <a:gs pos="100000">
                    <a:srgbClr val="002395"/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Graphic 7" descr="Email with solid fill">
              <a:extLst>
                <a:ext uri="{FF2B5EF4-FFF2-40B4-BE49-F238E27FC236}">
                  <a16:creationId xmlns:a16="http://schemas.microsoft.com/office/drawing/2014/main" id="{922EFA74-1DBE-49FA-9224-6E130EF9BB0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138269" y="1853389"/>
              <a:ext cx="682958" cy="6829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3319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B8F1163-CF62-4886-9BF7-83A8C41574F7}"/>
              </a:ext>
            </a:extLst>
          </p:cNvPr>
          <p:cNvGrpSpPr/>
          <p:nvPr/>
        </p:nvGrpSpPr>
        <p:grpSpPr>
          <a:xfrm>
            <a:off x="300484" y="999067"/>
            <a:ext cx="11900073" cy="5873670"/>
            <a:chOff x="300484" y="999067"/>
            <a:chExt cx="11900073" cy="587367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EA8029E-D633-44B6-BBAB-D16E259630FD}"/>
                </a:ext>
              </a:extLst>
            </p:cNvPr>
            <p:cNvSpPr>
              <a:spLocks/>
            </p:cNvSpPr>
            <p:nvPr/>
          </p:nvSpPr>
          <p:spPr>
            <a:xfrm>
              <a:off x="300484" y="999067"/>
              <a:ext cx="11891516" cy="5858933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rgbClr val="99CCFF"/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1" name="Graphic 10" descr="Fingerprint with solid fill">
              <a:extLst>
                <a:ext uri="{FF2B5EF4-FFF2-40B4-BE49-F238E27FC236}">
                  <a16:creationId xmlns:a16="http://schemas.microsoft.com/office/drawing/2014/main" id="{9C4040AA-4F72-4498-99CA-BF29B77B24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28999" b="12452"/>
            <a:stretch>
              <a:fillRect/>
            </a:stretch>
          </p:blipFill>
          <p:spPr>
            <a:xfrm rot="16200000">
              <a:off x="6344854" y="1017034"/>
              <a:ext cx="5244563" cy="6466843"/>
            </a:xfrm>
            <a:custGeom>
              <a:avLst/>
              <a:gdLst>
                <a:gd name="connsiteX0" fmla="*/ 5244563 w 5244563"/>
                <a:gd name="connsiteY0" fmla="*/ 0 h 6466843"/>
                <a:gd name="connsiteX1" fmla="*/ 5244563 w 5244563"/>
                <a:gd name="connsiteY1" fmla="*/ 6466843 h 6466843"/>
                <a:gd name="connsiteX2" fmla="*/ 0 w 5244563"/>
                <a:gd name="connsiteY2" fmla="*/ 6466843 h 6466843"/>
                <a:gd name="connsiteX3" fmla="*/ 0 w 5244563"/>
                <a:gd name="connsiteY3" fmla="*/ 0 h 6466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4563" h="6466843">
                  <a:moveTo>
                    <a:pt x="5244563" y="0"/>
                  </a:moveTo>
                  <a:lnTo>
                    <a:pt x="5244563" y="6466843"/>
                  </a:lnTo>
                  <a:lnTo>
                    <a:pt x="0" y="6466843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6EAD6E2-7381-4485-8DFA-A2F85B0D9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manuscript cover page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3300E5-5A76-4429-BDC8-5D77B1B3FC25}"/>
              </a:ext>
            </a:extLst>
          </p:cNvPr>
          <p:cNvSpPr txBox="1"/>
          <p:nvPr/>
        </p:nvSpPr>
        <p:spPr>
          <a:xfrm>
            <a:off x="2822280" y="1317916"/>
            <a:ext cx="8059080" cy="51130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rmAutofit fontScale="92500"/>
          </a:bodyPr>
          <a:lstStyle/>
          <a:p>
            <a:pPr marL="92075">
              <a:lnSpc>
                <a:spcPct val="200000"/>
              </a:lnSpc>
              <a:spcAft>
                <a:spcPts val="600"/>
              </a:spcAft>
            </a:pPr>
            <a:r>
              <a:rPr lang="en-GB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Manuscript title: effects of treatment A on quality of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life</a:t>
            </a:r>
            <a:r>
              <a:rPr lang="en-GB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patients with disease X</a:t>
            </a:r>
          </a:p>
          <a:p>
            <a:pPr marL="92075">
              <a:lnSpc>
                <a:spcPct val="200000"/>
              </a:lnSpc>
            </a:pP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John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L. Smith</a:t>
            </a:r>
            <a:r>
              <a:rPr lang="en-US" sz="14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• Hong Gil Dong</a:t>
            </a:r>
            <a:r>
              <a:rPr lang="en-US" sz="14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• Jane Doe</a:t>
            </a:r>
            <a:r>
              <a:rPr lang="en-US" sz="14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>
              <a:lnSpc>
                <a:spcPct val="200000"/>
              </a:lnSpc>
            </a:pPr>
            <a:r>
              <a:rPr lang="en-US" sz="1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>
              <a:lnSpc>
                <a:spcPct val="200000"/>
              </a:lnSpc>
            </a:pPr>
            <a:r>
              <a:rPr lang="en-US" sz="1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4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Institute of XYZ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Gothenburg, Sweden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>
              <a:lnSpc>
                <a:spcPct val="200000"/>
              </a:lnSpc>
            </a:pPr>
            <a:r>
              <a:rPr lang="en-US" sz="1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ABC Pharmaceuticals LP, </a:t>
            </a:r>
            <a:r>
              <a:rPr lang="en-US" sz="1400" dirty="0">
                <a:effectLst/>
                <a:latin typeface="Times New Roman" panose="02020603050405020304" pitchFamily="18" charset="0"/>
                <a:ea typeface="Gulim" panose="020B0503020000020004" pitchFamily="34" charset="-127"/>
                <a:cs typeface="Times New Roman" panose="02020603050405020304" pitchFamily="18" charset="0"/>
              </a:rPr>
              <a:t>Seoul, Republic of Korea 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>
              <a:lnSpc>
                <a:spcPct val="200000"/>
              </a:lnSpc>
            </a:pPr>
            <a:r>
              <a:rPr lang="en-US" sz="1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Department of Open Pharma, University of XYZ, Oxford, UK 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>
              <a:lnSpc>
                <a:spcPct val="200000"/>
              </a:lnSpc>
            </a:pPr>
            <a:r>
              <a:rPr lang="en-US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>
              <a:lnSpc>
                <a:spcPct val="200000"/>
              </a:lnSpc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</a:t>
            </a:r>
            <a:r>
              <a:rPr lang="en-US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John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L. Smith, 123 Open Access Road, Suite 45, Institute of XYZ,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Gothenburg, Sweden</a:t>
            </a:r>
            <a:b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Telephone: +1-123-456-7890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>
              <a:lnSpc>
                <a:spcPct val="200000"/>
              </a:lnSpc>
            </a:pPr>
            <a:r>
              <a:rPr lang="en-US" sz="1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john</a:t>
            </a:r>
            <a:r>
              <a:rPr lang="en-US" sz="1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smith</a:t>
            </a:r>
            <a:r>
              <a:rPr lang="en-US" sz="1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@xyz.com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>
              <a:lnSpc>
                <a:spcPct val="200000"/>
              </a:lnSpc>
            </a:pPr>
            <a:r>
              <a:rPr lang="en-US" sz="140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/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ORCID IDs: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John L. Smith – 0000-0002-1234-5678</a:t>
            </a:r>
            <a:endParaRPr lang="en-GB" sz="1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2D0C4AE-F9DC-4689-A94C-903738AD2FB6}"/>
              </a:ext>
            </a:extLst>
          </p:cNvPr>
          <p:cNvSpPr/>
          <p:nvPr/>
        </p:nvSpPr>
        <p:spPr>
          <a:xfrm>
            <a:off x="2913720" y="5831840"/>
            <a:ext cx="3710600" cy="3454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916DC1-166B-4519-B6FA-79E15DCF4662}"/>
              </a:ext>
            </a:extLst>
          </p:cNvPr>
          <p:cNvSpPr txBox="1"/>
          <p:nvPr/>
        </p:nvSpPr>
        <p:spPr>
          <a:xfrm>
            <a:off x="825298" y="3999240"/>
            <a:ext cx="1861820" cy="919401"/>
          </a:xfrm>
          <a:prstGeom prst="roundRect">
            <a:avLst/>
          </a:prstGeom>
          <a:solidFill>
            <a:srgbClr val="F9D2D4"/>
          </a:solidFill>
          <a:ln w="444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Aft>
                <a:spcPts val="1200"/>
              </a:spcAft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If captured, ORCID iDs should be included on the manuscript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cover page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2676317-6537-451D-876C-A1786632651C}"/>
              </a:ext>
            </a:extLst>
          </p:cNvPr>
          <p:cNvGrpSpPr/>
          <p:nvPr/>
        </p:nvGrpSpPr>
        <p:grpSpPr>
          <a:xfrm rot="16200000" flipH="1" flipV="1">
            <a:off x="1514569" y="5166409"/>
            <a:ext cx="1113704" cy="675321"/>
            <a:chOff x="3962406" y="4116114"/>
            <a:chExt cx="6509655" cy="562748"/>
          </a:xfrm>
          <a:solidFill>
            <a:srgbClr val="E21F26"/>
          </a:solidFill>
        </p:grpSpPr>
        <p:sp>
          <p:nvSpPr>
            <p:cNvPr id="23" name="Arrow: Bent 22">
              <a:extLst>
                <a:ext uri="{FF2B5EF4-FFF2-40B4-BE49-F238E27FC236}">
                  <a16:creationId xmlns:a16="http://schemas.microsoft.com/office/drawing/2014/main" id="{CE58DFDA-02C4-4101-93FA-64AADDB720BE}"/>
                </a:ext>
              </a:extLst>
            </p:cNvPr>
            <p:cNvSpPr/>
            <p:nvPr/>
          </p:nvSpPr>
          <p:spPr>
            <a:xfrm rot="5400000" flipH="1">
              <a:off x="7050854" y="1257664"/>
              <a:ext cx="332741" cy="6509655"/>
            </a:xfrm>
            <a:prstGeom prst="bentArrow">
              <a:avLst>
                <a:gd name="adj1" fmla="val 25000"/>
                <a:gd name="adj2" fmla="val 7197"/>
                <a:gd name="adj3" fmla="val 50000"/>
                <a:gd name="adj4" fmla="val 2931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F02F2FA1-4B3B-4738-9F59-CF9149ECFBC6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10075020" y="4346115"/>
              <a:ext cx="460013" cy="12"/>
            </a:xfrm>
            <a:prstGeom prst="straightConnector1">
              <a:avLst/>
            </a:prstGeom>
            <a:grpFill/>
            <a:ln w="57150">
              <a:solidFill>
                <a:srgbClr val="E21F2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55811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C1411DD-1297-4FF0-8D74-FED4E44A7AC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08951" y="999067"/>
            <a:ext cx="11883049" cy="5873670"/>
            <a:chOff x="308951" y="999067"/>
            <a:chExt cx="11891606" cy="587367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91B10D2-2652-4C53-ADB1-BE292DE31FD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8951" y="999067"/>
              <a:ext cx="11891516" cy="5858933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rgbClr val="99CCFF"/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8" name="Graphic 7" descr="Fingerprint with solid fill">
              <a:extLst>
                <a:ext uri="{FF2B5EF4-FFF2-40B4-BE49-F238E27FC236}">
                  <a16:creationId xmlns:a16="http://schemas.microsoft.com/office/drawing/2014/main" id="{2875ADA1-8E46-438B-BF16-66BACA038E9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28999" b="12452"/>
            <a:stretch>
              <a:fillRect/>
            </a:stretch>
          </p:blipFill>
          <p:spPr>
            <a:xfrm rot="16200000">
              <a:off x="6344854" y="1017034"/>
              <a:ext cx="5244563" cy="6466843"/>
            </a:xfrm>
            <a:custGeom>
              <a:avLst/>
              <a:gdLst>
                <a:gd name="connsiteX0" fmla="*/ 5244563 w 5244563"/>
                <a:gd name="connsiteY0" fmla="*/ 0 h 6466843"/>
                <a:gd name="connsiteX1" fmla="*/ 5244563 w 5244563"/>
                <a:gd name="connsiteY1" fmla="*/ 6466843 h 6466843"/>
                <a:gd name="connsiteX2" fmla="*/ 0 w 5244563"/>
                <a:gd name="connsiteY2" fmla="*/ 6466843 h 6466843"/>
                <a:gd name="connsiteX3" fmla="*/ 0 w 5244563"/>
                <a:gd name="connsiteY3" fmla="*/ 0 h 6466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4563" h="6466843">
                  <a:moveTo>
                    <a:pt x="5244563" y="0"/>
                  </a:moveTo>
                  <a:lnTo>
                    <a:pt x="5244563" y="6466843"/>
                  </a:lnTo>
                  <a:lnTo>
                    <a:pt x="0" y="6466843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1CF37D-D1E9-43AB-B101-5093EDDD8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00250" y="2297878"/>
            <a:ext cx="8459259" cy="1581972"/>
          </a:xfrm>
        </p:spPr>
        <p:txBody>
          <a:bodyPr>
            <a:spAutoFit/>
          </a:bodyPr>
          <a:lstStyle/>
          <a:p>
            <a:pPr algn="ctr"/>
            <a:r>
              <a:rPr lang="en-GB" sz="4400" dirty="0"/>
              <a:t>Introduction to </a:t>
            </a:r>
            <a:r>
              <a:rPr lang="en-GB" sz="4400" dirty="0">
                <a:solidFill>
                  <a:srgbClr val="BEBFC1"/>
                </a:solidFill>
              </a:rPr>
              <a:t>ORC</a:t>
            </a:r>
            <a:r>
              <a:rPr lang="en-GB" sz="4400" dirty="0">
                <a:solidFill>
                  <a:srgbClr val="B3D260"/>
                </a:solidFill>
              </a:rPr>
              <a:t>iD</a:t>
            </a:r>
            <a:r>
              <a:rPr lang="en-GB" sz="4400" dirty="0"/>
              <a:t>: </a:t>
            </a:r>
          </a:p>
          <a:p>
            <a:pPr algn="ctr"/>
            <a:r>
              <a:rPr lang="en-GB" sz="4400" dirty="0"/>
              <a:t>benefits for authors</a:t>
            </a:r>
          </a:p>
        </p:txBody>
      </p:sp>
    </p:spTree>
    <p:extLst>
      <p:ext uri="{BB962C8B-B14F-4D97-AF65-F5344CB8AC3E}">
        <p14:creationId xmlns:p14="http://schemas.microsoft.com/office/powerpoint/2010/main" val="2804328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56C1525-94E7-492B-86C6-082E6891067F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11943" y="1029180"/>
            <a:ext cx="11889388" cy="5918441"/>
            <a:chOff x="311169" y="1028941"/>
            <a:chExt cx="11889388" cy="591844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F530064-877E-4A83-BB74-16563E28721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1169" y="1028941"/>
              <a:ext cx="11880831" cy="582905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rgbClr val="99CCFF"/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99" name="Graphic 198" descr="Fingerprint with solid fill">
              <a:extLst>
                <a:ext uri="{FF2B5EF4-FFF2-40B4-BE49-F238E27FC236}">
                  <a16:creationId xmlns:a16="http://schemas.microsoft.com/office/drawing/2014/main" id="{B3348B5A-863C-4678-8632-6E68E7F6BF9A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28999" b="12452"/>
            <a:stretch>
              <a:fillRect/>
            </a:stretch>
          </p:blipFill>
          <p:spPr>
            <a:xfrm rot="16200000">
              <a:off x="6344854" y="1091679"/>
              <a:ext cx="5244563" cy="6466843"/>
            </a:xfrm>
            <a:custGeom>
              <a:avLst/>
              <a:gdLst>
                <a:gd name="connsiteX0" fmla="*/ 5244563 w 5244563"/>
                <a:gd name="connsiteY0" fmla="*/ 0 h 6466843"/>
                <a:gd name="connsiteX1" fmla="*/ 5244563 w 5244563"/>
                <a:gd name="connsiteY1" fmla="*/ 6466843 h 6466843"/>
                <a:gd name="connsiteX2" fmla="*/ 0 w 5244563"/>
                <a:gd name="connsiteY2" fmla="*/ 6466843 h 6466843"/>
                <a:gd name="connsiteX3" fmla="*/ 0 w 5244563"/>
                <a:gd name="connsiteY3" fmla="*/ 0 h 6466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4563" h="6466843">
                  <a:moveTo>
                    <a:pt x="5244563" y="0"/>
                  </a:moveTo>
                  <a:lnTo>
                    <a:pt x="5244563" y="6466843"/>
                  </a:lnTo>
                  <a:lnTo>
                    <a:pt x="0" y="6466843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AC6F947-A931-4E65-958D-8B5E1C1A4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</a:t>
            </a:r>
            <a:r>
              <a:rPr lang="en-GB" dirty="0">
                <a:solidFill>
                  <a:srgbClr val="BEBFC1"/>
                </a:solidFill>
              </a:rPr>
              <a:t>ORC</a:t>
            </a:r>
            <a:r>
              <a:rPr lang="en-GB" dirty="0">
                <a:solidFill>
                  <a:srgbClr val="B3D260"/>
                </a:solidFill>
              </a:rPr>
              <a:t>iD</a:t>
            </a:r>
            <a:r>
              <a:rPr lang="en-GB" dirty="0"/>
              <a:t> benefits </a:t>
            </a:r>
            <a:r>
              <a:rPr lang="en-GB" i="1" dirty="0"/>
              <a:t>YOU!</a:t>
            </a:r>
            <a:r>
              <a:rPr lang="en-GB" i="1" dirty="0">
                <a:solidFill>
                  <a:srgbClr val="BEBFC1"/>
                </a:solidFill>
              </a:rPr>
              <a:t> </a:t>
            </a:r>
            <a:endParaRPr lang="en-GB" i="1" dirty="0"/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F81DD4D5-2575-4BCA-BE6A-2769F691DDCE}"/>
              </a:ext>
            </a:extLst>
          </p:cNvPr>
          <p:cNvGrpSpPr/>
          <p:nvPr/>
        </p:nvGrpSpPr>
        <p:grpSpPr>
          <a:xfrm>
            <a:off x="8670980" y="1632828"/>
            <a:ext cx="3584699" cy="760190"/>
            <a:chOff x="8662232" y="1926771"/>
            <a:chExt cx="3584699" cy="76019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CBF6381-5118-46CF-9FB9-61E9CC7B8BAA}"/>
                </a:ext>
              </a:extLst>
            </p:cNvPr>
            <p:cNvSpPr txBox="1"/>
            <p:nvPr/>
          </p:nvSpPr>
          <p:spPr>
            <a:xfrm>
              <a:off x="8662232" y="1971872"/>
              <a:ext cx="3584699" cy="715089"/>
            </a:xfrm>
            <a:prstGeom prst="wedgeRoundRectCallou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GB" b="1" i="1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Help to build trust in </a:t>
              </a:r>
              <a:br>
                <a:rPr kumimoji="0" lang="en-GB" b="1" i="1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GB" b="1" i="1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scientific research</a:t>
              </a:r>
              <a:endParaRPr lang="en-GB" b="1" dirty="0">
                <a:solidFill>
                  <a:schemeClr val="tx2"/>
                </a:solidFill>
              </a:endParaRPr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6716BF5C-D6DE-4163-B3FE-3E05138679FC}"/>
                </a:ext>
              </a:extLst>
            </p:cNvPr>
            <p:cNvGrpSpPr/>
            <p:nvPr/>
          </p:nvGrpSpPr>
          <p:grpSpPr>
            <a:xfrm>
              <a:off x="9045951" y="1926771"/>
              <a:ext cx="208270" cy="167660"/>
              <a:chOff x="12564032" y="2809738"/>
              <a:chExt cx="347272" cy="279558"/>
            </a:xfrm>
            <a:solidFill>
              <a:schemeClr val="tx2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98AD40DC-D664-4B3C-A68F-6373DA47C88D}"/>
                  </a:ext>
                </a:extLst>
              </p:cNvPr>
              <p:cNvSpPr/>
              <p:nvPr/>
            </p:nvSpPr>
            <p:spPr>
              <a:xfrm flipH="1">
                <a:off x="12564032" y="2809738"/>
                <a:ext cx="140969" cy="279558"/>
              </a:xfrm>
              <a:custGeom>
                <a:avLst/>
                <a:gdLst>
                  <a:gd name="connsiteX0" fmla="*/ 0 w 140969"/>
                  <a:gd name="connsiteY0" fmla="*/ 0 h 279558"/>
                  <a:gd name="connsiteX1" fmla="*/ 0 w 140969"/>
                  <a:gd name="connsiteY1" fmla="*/ 141065 h 279558"/>
                  <a:gd name="connsiteX2" fmla="*/ 80486 w 140969"/>
                  <a:gd name="connsiteY2" fmla="*/ 141065 h 279558"/>
                  <a:gd name="connsiteX3" fmla="*/ 0 w 140969"/>
                  <a:gd name="connsiteY3" fmla="*/ 219075 h 279558"/>
                  <a:gd name="connsiteX4" fmla="*/ 0 w 140969"/>
                  <a:gd name="connsiteY4" fmla="*/ 279559 h 279558"/>
                  <a:gd name="connsiteX5" fmla="*/ 140970 w 140969"/>
                  <a:gd name="connsiteY5" fmla="*/ 140780 h 279558"/>
                  <a:gd name="connsiteX6" fmla="*/ 140970 w 140969"/>
                  <a:gd name="connsiteY6" fmla="*/ 140780 h 279558"/>
                  <a:gd name="connsiteX7" fmla="*/ 140970 w 140969"/>
                  <a:gd name="connsiteY7" fmla="*/ 0 h 279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0969" h="279558">
                    <a:moveTo>
                      <a:pt x="0" y="0"/>
                    </a:moveTo>
                    <a:lnTo>
                      <a:pt x="0" y="141065"/>
                    </a:lnTo>
                    <a:lnTo>
                      <a:pt x="80486" y="141065"/>
                    </a:lnTo>
                    <a:cubicBezTo>
                      <a:pt x="79148" y="184547"/>
                      <a:pt x="43502" y="219096"/>
                      <a:pt x="0" y="219075"/>
                    </a:cubicBezTo>
                    <a:lnTo>
                      <a:pt x="0" y="279559"/>
                    </a:lnTo>
                    <a:cubicBezTo>
                      <a:pt x="77008" y="279568"/>
                      <a:pt x="139774" y="217779"/>
                      <a:pt x="140970" y="140780"/>
                    </a:cubicBezTo>
                    <a:lnTo>
                      <a:pt x="140970" y="140780"/>
                    </a:lnTo>
                    <a:lnTo>
                      <a:pt x="140970" y="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E828A126-5B46-429B-8872-01EA609541E2}"/>
                  </a:ext>
                </a:extLst>
              </p:cNvPr>
              <p:cNvSpPr/>
              <p:nvPr/>
            </p:nvSpPr>
            <p:spPr>
              <a:xfrm flipH="1">
                <a:off x="12770334" y="2809738"/>
                <a:ext cx="140970" cy="279558"/>
              </a:xfrm>
              <a:custGeom>
                <a:avLst/>
                <a:gdLst>
                  <a:gd name="connsiteX0" fmla="*/ 0 w 140970"/>
                  <a:gd name="connsiteY0" fmla="*/ 0 h 279558"/>
                  <a:gd name="connsiteX1" fmla="*/ 0 w 140970"/>
                  <a:gd name="connsiteY1" fmla="*/ 141065 h 279558"/>
                  <a:gd name="connsiteX2" fmla="*/ 80486 w 140970"/>
                  <a:gd name="connsiteY2" fmla="*/ 141065 h 279558"/>
                  <a:gd name="connsiteX3" fmla="*/ 0 w 140970"/>
                  <a:gd name="connsiteY3" fmla="*/ 219075 h 279558"/>
                  <a:gd name="connsiteX4" fmla="*/ 0 w 140970"/>
                  <a:gd name="connsiteY4" fmla="*/ 279559 h 279558"/>
                  <a:gd name="connsiteX5" fmla="*/ 140970 w 140970"/>
                  <a:gd name="connsiteY5" fmla="*/ 140780 h 279558"/>
                  <a:gd name="connsiteX6" fmla="*/ 140970 w 140970"/>
                  <a:gd name="connsiteY6" fmla="*/ 140780 h 279558"/>
                  <a:gd name="connsiteX7" fmla="*/ 140970 w 140970"/>
                  <a:gd name="connsiteY7" fmla="*/ 0 h 279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0970" h="279558">
                    <a:moveTo>
                      <a:pt x="0" y="0"/>
                    </a:moveTo>
                    <a:lnTo>
                      <a:pt x="0" y="141065"/>
                    </a:lnTo>
                    <a:lnTo>
                      <a:pt x="80486" y="141065"/>
                    </a:lnTo>
                    <a:cubicBezTo>
                      <a:pt x="79098" y="184525"/>
                      <a:pt x="43482" y="219045"/>
                      <a:pt x="0" y="219075"/>
                    </a:cubicBezTo>
                    <a:lnTo>
                      <a:pt x="0" y="279559"/>
                    </a:lnTo>
                    <a:cubicBezTo>
                      <a:pt x="77008" y="279568"/>
                      <a:pt x="139774" y="217779"/>
                      <a:pt x="140970" y="140780"/>
                    </a:cubicBezTo>
                    <a:lnTo>
                      <a:pt x="140970" y="140780"/>
                    </a:lnTo>
                    <a:lnTo>
                      <a:pt x="140970" y="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C6198D5B-91CE-45D3-AD17-E199A2A9DC59}"/>
                </a:ext>
              </a:extLst>
            </p:cNvPr>
            <p:cNvGrpSpPr/>
            <p:nvPr/>
          </p:nvGrpSpPr>
          <p:grpSpPr>
            <a:xfrm flipH="1" flipV="1">
              <a:off x="11625834" y="2489880"/>
              <a:ext cx="211474" cy="167832"/>
              <a:chOff x="12262081" y="3177593"/>
              <a:chExt cx="352614" cy="279844"/>
            </a:xfrm>
            <a:solidFill>
              <a:schemeClr val="tx2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1DAD2F4E-48C1-478E-9AA1-286FCF3CEEA1}"/>
                  </a:ext>
                </a:extLst>
              </p:cNvPr>
              <p:cNvSpPr/>
              <p:nvPr/>
            </p:nvSpPr>
            <p:spPr>
              <a:xfrm>
                <a:off x="12473726" y="3177593"/>
                <a:ext cx="140969" cy="279844"/>
              </a:xfrm>
              <a:custGeom>
                <a:avLst/>
                <a:gdLst>
                  <a:gd name="connsiteX0" fmla="*/ 140970 w 140969"/>
                  <a:gd name="connsiteY0" fmla="*/ 279845 h 279844"/>
                  <a:gd name="connsiteX1" fmla="*/ 140970 w 140969"/>
                  <a:gd name="connsiteY1" fmla="*/ 138779 h 279844"/>
                  <a:gd name="connsiteX2" fmla="*/ 60484 w 140969"/>
                  <a:gd name="connsiteY2" fmla="*/ 138779 h 279844"/>
                  <a:gd name="connsiteX3" fmla="*/ 140970 w 140969"/>
                  <a:gd name="connsiteY3" fmla="*/ 60770 h 279844"/>
                  <a:gd name="connsiteX4" fmla="*/ 140970 w 140969"/>
                  <a:gd name="connsiteY4" fmla="*/ 0 h 279844"/>
                  <a:gd name="connsiteX5" fmla="*/ 0 w 140969"/>
                  <a:gd name="connsiteY5" fmla="*/ 138779 h 279844"/>
                  <a:gd name="connsiteX6" fmla="*/ 0 w 140969"/>
                  <a:gd name="connsiteY6" fmla="*/ 138779 h 279844"/>
                  <a:gd name="connsiteX7" fmla="*/ 0 w 140969"/>
                  <a:gd name="connsiteY7" fmla="*/ 279845 h 279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0969" h="279844">
                    <a:moveTo>
                      <a:pt x="140970" y="279845"/>
                    </a:moveTo>
                    <a:lnTo>
                      <a:pt x="140970" y="138779"/>
                    </a:lnTo>
                    <a:lnTo>
                      <a:pt x="60484" y="138779"/>
                    </a:lnTo>
                    <a:cubicBezTo>
                      <a:pt x="61822" y="95298"/>
                      <a:pt x="97468" y="60749"/>
                      <a:pt x="140970" y="60770"/>
                    </a:cubicBezTo>
                    <a:lnTo>
                      <a:pt x="140970" y="0"/>
                    </a:lnTo>
                    <a:cubicBezTo>
                      <a:pt x="63962" y="-10"/>
                      <a:pt x="1196" y="61780"/>
                      <a:pt x="0" y="138779"/>
                    </a:cubicBezTo>
                    <a:lnTo>
                      <a:pt x="0" y="138779"/>
                    </a:lnTo>
                    <a:lnTo>
                      <a:pt x="0" y="279845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F45572FA-E365-4DCE-9B06-EAD990E76BA6}"/>
                  </a:ext>
                </a:extLst>
              </p:cNvPr>
              <p:cNvSpPr/>
              <p:nvPr/>
            </p:nvSpPr>
            <p:spPr>
              <a:xfrm>
                <a:off x="12262081" y="3177593"/>
                <a:ext cx="140969" cy="279844"/>
              </a:xfrm>
              <a:custGeom>
                <a:avLst/>
                <a:gdLst>
                  <a:gd name="connsiteX0" fmla="*/ 140970 w 140969"/>
                  <a:gd name="connsiteY0" fmla="*/ 279845 h 279844"/>
                  <a:gd name="connsiteX1" fmla="*/ 140970 w 140969"/>
                  <a:gd name="connsiteY1" fmla="*/ 138779 h 279844"/>
                  <a:gd name="connsiteX2" fmla="*/ 60484 w 140969"/>
                  <a:gd name="connsiteY2" fmla="*/ 138779 h 279844"/>
                  <a:gd name="connsiteX3" fmla="*/ 140970 w 140969"/>
                  <a:gd name="connsiteY3" fmla="*/ 60770 h 279844"/>
                  <a:gd name="connsiteX4" fmla="*/ 140970 w 140969"/>
                  <a:gd name="connsiteY4" fmla="*/ 0 h 279844"/>
                  <a:gd name="connsiteX5" fmla="*/ 0 w 140969"/>
                  <a:gd name="connsiteY5" fmla="*/ 138779 h 279844"/>
                  <a:gd name="connsiteX6" fmla="*/ 0 w 140969"/>
                  <a:gd name="connsiteY6" fmla="*/ 138779 h 279844"/>
                  <a:gd name="connsiteX7" fmla="*/ 0 w 140969"/>
                  <a:gd name="connsiteY7" fmla="*/ 279845 h 279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0969" h="279844">
                    <a:moveTo>
                      <a:pt x="140970" y="279845"/>
                    </a:moveTo>
                    <a:lnTo>
                      <a:pt x="140970" y="138779"/>
                    </a:lnTo>
                    <a:lnTo>
                      <a:pt x="60484" y="138779"/>
                    </a:lnTo>
                    <a:cubicBezTo>
                      <a:pt x="61872" y="95320"/>
                      <a:pt x="97488" y="60799"/>
                      <a:pt x="140970" y="60770"/>
                    </a:cubicBezTo>
                    <a:lnTo>
                      <a:pt x="140970" y="0"/>
                    </a:lnTo>
                    <a:cubicBezTo>
                      <a:pt x="63962" y="-10"/>
                      <a:pt x="1196" y="61780"/>
                      <a:pt x="0" y="138779"/>
                    </a:cubicBezTo>
                    <a:lnTo>
                      <a:pt x="0" y="138779"/>
                    </a:lnTo>
                    <a:lnTo>
                      <a:pt x="0" y="279845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82381AF-0962-40DF-B9B9-8D6C0B3BDC22}"/>
              </a:ext>
            </a:extLst>
          </p:cNvPr>
          <p:cNvGrpSpPr/>
          <p:nvPr/>
        </p:nvGrpSpPr>
        <p:grpSpPr>
          <a:xfrm>
            <a:off x="533157" y="1525565"/>
            <a:ext cx="8196953" cy="4902408"/>
            <a:chOff x="530059" y="1522327"/>
            <a:chExt cx="8196953" cy="4902408"/>
          </a:xfrm>
        </p:grpSpPr>
        <p:sp>
          <p:nvSpPr>
            <p:cNvPr id="76" name="Rectangle: Rounded Corners 75">
              <a:extLst>
                <a:ext uri="{FF2B5EF4-FFF2-40B4-BE49-F238E27FC236}">
                  <a16:creationId xmlns:a16="http://schemas.microsoft.com/office/drawing/2014/main" id="{6C6858EE-8862-4460-8575-BAA41E1195B1}"/>
                </a:ext>
              </a:extLst>
            </p:cNvPr>
            <p:cNvSpPr/>
            <p:nvPr/>
          </p:nvSpPr>
          <p:spPr>
            <a:xfrm>
              <a:off x="999985" y="1522327"/>
              <a:ext cx="7727027" cy="4902408"/>
            </a:xfrm>
            <a:prstGeom prst="roundRect">
              <a:avLst>
                <a:gd name="adj" fmla="val 8377"/>
              </a:avLst>
            </a:prstGeom>
            <a:noFill/>
            <a:ln w="41275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accent5"/>
                  </a:gs>
                </a:gsLst>
                <a:lin ang="16200000" scaled="1"/>
                <a:tileRect/>
              </a:gra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954F02E0-DF76-45AC-90EB-607177099BE2}"/>
                </a:ext>
              </a:extLst>
            </p:cNvPr>
            <p:cNvSpPr/>
            <p:nvPr/>
          </p:nvSpPr>
          <p:spPr>
            <a:xfrm>
              <a:off x="1081776" y="1522327"/>
              <a:ext cx="7567629" cy="4318756"/>
            </a:xfrm>
            <a:prstGeom prst="roundRect">
              <a:avLst>
                <a:gd name="adj" fmla="val 7534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3B086D0-B75B-4CB2-BF38-0B84BE757C15}"/>
                </a:ext>
              </a:extLst>
            </p:cNvPr>
            <p:cNvGrpSpPr/>
            <p:nvPr/>
          </p:nvGrpSpPr>
          <p:grpSpPr>
            <a:xfrm>
              <a:off x="536663" y="5089387"/>
              <a:ext cx="579920" cy="579920"/>
              <a:chOff x="534014" y="4764200"/>
              <a:chExt cx="579920" cy="579920"/>
            </a:xfrm>
          </p:grpSpPr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241225B2-6765-4C0D-B2A6-E3CF7D54A2D8}"/>
                  </a:ext>
                </a:extLst>
              </p:cNvPr>
              <p:cNvSpPr/>
              <p:nvPr/>
            </p:nvSpPr>
            <p:spPr>
              <a:xfrm>
                <a:off x="568204" y="4797571"/>
                <a:ext cx="503630" cy="50363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587DF280-066C-4425-8F60-F68BF92CC439}"/>
                  </a:ext>
                </a:extLst>
              </p:cNvPr>
              <p:cNvGrpSpPr/>
              <p:nvPr/>
            </p:nvGrpSpPr>
            <p:grpSpPr>
              <a:xfrm>
                <a:off x="534014" y="4764200"/>
                <a:ext cx="579920" cy="579920"/>
                <a:chOff x="820054" y="4914375"/>
                <a:chExt cx="579920" cy="579920"/>
              </a:xfrm>
            </p:grpSpPr>
            <p:sp>
              <p:nvSpPr>
                <p:cNvPr id="53" name="Freeform: Shape 52">
                  <a:extLst>
                    <a:ext uri="{FF2B5EF4-FFF2-40B4-BE49-F238E27FC236}">
                      <a16:creationId xmlns:a16="http://schemas.microsoft.com/office/drawing/2014/main" id="{2998B334-43BE-4086-A8BE-928C64B2C71A}"/>
                    </a:ext>
                  </a:extLst>
                </p:cNvPr>
                <p:cNvSpPr/>
                <p:nvPr/>
              </p:nvSpPr>
              <p:spPr>
                <a:xfrm rot="2587111">
                  <a:off x="820054" y="4914375"/>
                  <a:ext cx="579920" cy="579920"/>
                </a:xfrm>
                <a:custGeom>
                  <a:avLst/>
                  <a:gdLst>
                    <a:gd name="connsiteX0" fmla="*/ 358140 w 716280"/>
                    <a:gd name="connsiteY0" fmla="*/ 83820 h 716280"/>
                    <a:gd name="connsiteX1" fmla="*/ 83820 w 716280"/>
                    <a:gd name="connsiteY1" fmla="*/ 358140 h 716280"/>
                    <a:gd name="connsiteX2" fmla="*/ 358140 w 716280"/>
                    <a:gd name="connsiteY2" fmla="*/ 632460 h 716280"/>
                    <a:gd name="connsiteX3" fmla="*/ 632460 w 716280"/>
                    <a:gd name="connsiteY3" fmla="*/ 358140 h 716280"/>
                    <a:gd name="connsiteX4" fmla="*/ 358140 w 716280"/>
                    <a:gd name="connsiteY4" fmla="*/ 83820 h 716280"/>
                    <a:gd name="connsiteX5" fmla="*/ 358140 w 716280"/>
                    <a:gd name="connsiteY5" fmla="*/ 0 h 716280"/>
                    <a:gd name="connsiteX6" fmla="*/ 716280 w 716280"/>
                    <a:gd name="connsiteY6" fmla="*/ 0 h 716280"/>
                    <a:gd name="connsiteX7" fmla="*/ 716280 w 716280"/>
                    <a:gd name="connsiteY7" fmla="*/ 358140 h 716280"/>
                    <a:gd name="connsiteX8" fmla="*/ 358140 w 716280"/>
                    <a:gd name="connsiteY8" fmla="*/ 716280 h 716280"/>
                    <a:gd name="connsiteX9" fmla="*/ 0 w 716280"/>
                    <a:gd name="connsiteY9" fmla="*/ 358140 h 716280"/>
                    <a:gd name="connsiteX10" fmla="*/ 358140 w 716280"/>
                    <a:gd name="connsiteY10" fmla="*/ 0 h 716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716280" h="716280">
                      <a:moveTo>
                        <a:pt x="358140" y="83820"/>
                      </a:moveTo>
                      <a:cubicBezTo>
                        <a:pt x="206637" y="83820"/>
                        <a:pt x="83820" y="206637"/>
                        <a:pt x="83820" y="358140"/>
                      </a:cubicBezTo>
                      <a:cubicBezTo>
                        <a:pt x="83820" y="509643"/>
                        <a:pt x="206637" y="632460"/>
                        <a:pt x="358140" y="632460"/>
                      </a:cubicBezTo>
                      <a:cubicBezTo>
                        <a:pt x="509643" y="632460"/>
                        <a:pt x="632460" y="509643"/>
                        <a:pt x="632460" y="358140"/>
                      </a:cubicBezTo>
                      <a:cubicBezTo>
                        <a:pt x="632460" y="206637"/>
                        <a:pt x="509643" y="83820"/>
                        <a:pt x="358140" y="83820"/>
                      </a:cubicBezTo>
                      <a:close/>
                      <a:moveTo>
                        <a:pt x="358140" y="0"/>
                      </a:moveTo>
                      <a:lnTo>
                        <a:pt x="716280" y="0"/>
                      </a:lnTo>
                      <a:lnTo>
                        <a:pt x="716280" y="358140"/>
                      </a:lnTo>
                      <a:cubicBezTo>
                        <a:pt x="716280" y="555935"/>
                        <a:pt x="555935" y="716280"/>
                        <a:pt x="358140" y="716280"/>
                      </a:cubicBezTo>
                      <a:cubicBezTo>
                        <a:pt x="160345" y="716280"/>
                        <a:pt x="0" y="555935"/>
                        <a:pt x="0" y="358140"/>
                      </a:cubicBezTo>
                      <a:cubicBezTo>
                        <a:pt x="0" y="160345"/>
                        <a:pt x="160345" y="0"/>
                        <a:pt x="35814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 b="1" dirty="0"/>
                </a:p>
              </p:txBody>
            </p:sp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98D5A7FA-D202-4DC4-A0EB-1F7C307BE4CF}"/>
                    </a:ext>
                  </a:extLst>
                </p:cNvPr>
                <p:cNvSpPr/>
                <p:nvPr/>
              </p:nvSpPr>
              <p:spPr>
                <a:xfrm>
                  <a:off x="934000" y="5027353"/>
                  <a:ext cx="352026" cy="352026"/>
                </a:xfrm>
                <a:prstGeom prst="ellipse">
                  <a:avLst/>
                </a:prstGeom>
                <a:solidFill>
                  <a:srgbClr val="E21F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/>
                    <a:t>6</a:t>
                  </a:r>
                </a:p>
              </p:txBody>
            </p:sp>
          </p:grp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89C9CE82-3DD3-4205-B232-C239854DE178}"/>
                </a:ext>
              </a:extLst>
            </p:cNvPr>
            <p:cNvGrpSpPr/>
            <p:nvPr/>
          </p:nvGrpSpPr>
          <p:grpSpPr>
            <a:xfrm>
              <a:off x="539965" y="3014224"/>
              <a:ext cx="579920" cy="579920"/>
              <a:chOff x="534014" y="2695255"/>
              <a:chExt cx="579920" cy="579920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5BB39D67-49A7-44E2-894D-AA58221BB6C3}"/>
                  </a:ext>
                </a:extLst>
              </p:cNvPr>
              <p:cNvSpPr/>
              <p:nvPr/>
            </p:nvSpPr>
            <p:spPr>
              <a:xfrm>
                <a:off x="562863" y="2738172"/>
                <a:ext cx="503630" cy="50363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628DD2FF-482A-4D4B-AEE5-E14182B5609C}"/>
                  </a:ext>
                </a:extLst>
              </p:cNvPr>
              <p:cNvGrpSpPr/>
              <p:nvPr/>
            </p:nvGrpSpPr>
            <p:grpSpPr>
              <a:xfrm>
                <a:off x="534014" y="2695255"/>
                <a:ext cx="579920" cy="579920"/>
                <a:chOff x="820054" y="2798768"/>
                <a:chExt cx="579920" cy="579920"/>
              </a:xfrm>
            </p:grpSpPr>
            <p:sp>
              <p:nvSpPr>
                <p:cNvPr id="56" name="Freeform: Shape 55">
                  <a:extLst>
                    <a:ext uri="{FF2B5EF4-FFF2-40B4-BE49-F238E27FC236}">
                      <a16:creationId xmlns:a16="http://schemas.microsoft.com/office/drawing/2014/main" id="{FD3F658F-448C-48F7-A3AF-08848A6723A0}"/>
                    </a:ext>
                  </a:extLst>
                </p:cNvPr>
                <p:cNvSpPr/>
                <p:nvPr/>
              </p:nvSpPr>
              <p:spPr>
                <a:xfrm rot="2587111">
                  <a:off x="820054" y="2798768"/>
                  <a:ext cx="579920" cy="579920"/>
                </a:xfrm>
                <a:custGeom>
                  <a:avLst/>
                  <a:gdLst>
                    <a:gd name="connsiteX0" fmla="*/ 358140 w 716280"/>
                    <a:gd name="connsiteY0" fmla="*/ 83820 h 716280"/>
                    <a:gd name="connsiteX1" fmla="*/ 83820 w 716280"/>
                    <a:gd name="connsiteY1" fmla="*/ 358140 h 716280"/>
                    <a:gd name="connsiteX2" fmla="*/ 358140 w 716280"/>
                    <a:gd name="connsiteY2" fmla="*/ 632460 h 716280"/>
                    <a:gd name="connsiteX3" fmla="*/ 632460 w 716280"/>
                    <a:gd name="connsiteY3" fmla="*/ 358140 h 716280"/>
                    <a:gd name="connsiteX4" fmla="*/ 358140 w 716280"/>
                    <a:gd name="connsiteY4" fmla="*/ 83820 h 716280"/>
                    <a:gd name="connsiteX5" fmla="*/ 358140 w 716280"/>
                    <a:gd name="connsiteY5" fmla="*/ 0 h 716280"/>
                    <a:gd name="connsiteX6" fmla="*/ 716280 w 716280"/>
                    <a:gd name="connsiteY6" fmla="*/ 0 h 716280"/>
                    <a:gd name="connsiteX7" fmla="*/ 716280 w 716280"/>
                    <a:gd name="connsiteY7" fmla="*/ 358140 h 716280"/>
                    <a:gd name="connsiteX8" fmla="*/ 358140 w 716280"/>
                    <a:gd name="connsiteY8" fmla="*/ 716280 h 716280"/>
                    <a:gd name="connsiteX9" fmla="*/ 0 w 716280"/>
                    <a:gd name="connsiteY9" fmla="*/ 358140 h 716280"/>
                    <a:gd name="connsiteX10" fmla="*/ 358140 w 716280"/>
                    <a:gd name="connsiteY10" fmla="*/ 0 h 716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716280" h="716280">
                      <a:moveTo>
                        <a:pt x="358140" y="83820"/>
                      </a:moveTo>
                      <a:cubicBezTo>
                        <a:pt x="206637" y="83820"/>
                        <a:pt x="83820" y="206637"/>
                        <a:pt x="83820" y="358140"/>
                      </a:cubicBezTo>
                      <a:cubicBezTo>
                        <a:pt x="83820" y="509643"/>
                        <a:pt x="206637" y="632460"/>
                        <a:pt x="358140" y="632460"/>
                      </a:cubicBezTo>
                      <a:cubicBezTo>
                        <a:pt x="509643" y="632460"/>
                        <a:pt x="632460" y="509643"/>
                        <a:pt x="632460" y="358140"/>
                      </a:cubicBezTo>
                      <a:cubicBezTo>
                        <a:pt x="632460" y="206637"/>
                        <a:pt x="509643" y="83820"/>
                        <a:pt x="358140" y="83820"/>
                      </a:cubicBezTo>
                      <a:close/>
                      <a:moveTo>
                        <a:pt x="358140" y="0"/>
                      </a:moveTo>
                      <a:lnTo>
                        <a:pt x="716280" y="0"/>
                      </a:lnTo>
                      <a:lnTo>
                        <a:pt x="716280" y="358140"/>
                      </a:lnTo>
                      <a:cubicBezTo>
                        <a:pt x="716280" y="555935"/>
                        <a:pt x="555935" y="716280"/>
                        <a:pt x="358140" y="716280"/>
                      </a:cubicBezTo>
                      <a:cubicBezTo>
                        <a:pt x="160345" y="716280"/>
                        <a:pt x="0" y="555935"/>
                        <a:pt x="0" y="358140"/>
                      </a:cubicBezTo>
                      <a:cubicBezTo>
                        <a:pt x="0" y="160345"/>
                        <a:pt x="160345" y="0"/>
                        <a:pt x="358140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 b="1" dirty="0"/>
                </a:p>
              </p:txBody>
            </p:sp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CCA19CF7-E1F1-4718-88AD-096BC15BF998}"/>
                    </a:ext>
                  </a:extLst>
                </p:cNvPr>
                <p:cNvSpPr/>
                <p:nvPr/>
              </p:nvSpPr>
              <p:spPr>
                <a:xfrm>
                  <a:off x="934000" y="2911746"/>
                  <a:ext cx="352026" cy="352026"/>
                </a:xfrm>
                <a:prstGeom prst="ellipse">
                  <a:avLst/>
                </a:prstGeom>
                <a:solidFill>
                  <a:srgbClr val="99C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/>
                    <a:t>3</a:t>
                  </a:r>
                </a:p>
              </p:txBody>
            </p:sp>
          </p:grp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10F115A9-07EF-458C-9F6B-96EA779A766E}"/>
                </a:ext>
              </a:extLst>
            </p:cNvPr>
            <p:cNvGrpSpPr/>
            <p:nvPr/>
          </p:nvGrpSpPr>
          <p:grpSpPr>
            <a:xfrm>
              <a:off x="543267" y="2322503"/>
              <a:ext cx="579920" cy="579920"/>
              <a:chOff x="534014" y="2005607"/>
              <a:chExt cx="579920" cy="579920"/>
            </a:xfrm>
          </p:grpSpPr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D0FA1924-AAEE-4E64-A990-1DF735DF09FB}"/>
                  </a:ext>
                </a:extLst>
              </p:cNvPr>
              <p:cNvSpPr/>
              <p:nvPr/>
            </p:nvSpPr>
            <p:spPr>
              <a:xfrm>
                <a:off x="584236" y="2048129"/>
                <a:ext cx="503630" cy="50363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96E71ECA-DF95-46C2-8F63-BB31BA255604}"/>
                  </a:ext>
                </a:extLst>
              </p:cNvPr>
              <p:cNvGrpSpPr/>
              <p:nvPr/>
            </p:nvGrpSpPr>
            <p:grpSpPr>
              <a:xfrm>
                <a:off x="534014" y="2005607"/>
                <a:ext cx="579920" cy="579920"/>
                <a:chOff x="820054" y="2093566"/>
                <a:chExt cx="579920" cy="579920"/>
              </a:xfrm>
            </p:grpSpPr>
            <p:sp>
              <p:nvSpPr>
                <p:cNvPr id="59" name="Freeform: Shape 58">
                  <a:extLst>
                    <a:ext uri="{FF2B5EF4-FFF2-40B4-BE49-F238E27FC236}">
                      <a16:creationId xmlns:a16="http://schemas.microsoft.com/office/drawing/2014/main" id="{2CA04564-9699-4053-93D1-D9709438373D}"/>
                    </a:ext>
                  </a:extLst>
                </p:cNvPr>
                <p:cNvSpPr/>
                <p:nvPr/>
              </p:nvSpPr>
              <p:spPr>
                <a:xfrm rot="2587111">
                  <a:off x="820054" y="2093566"/>
                  <a:ext cx="579920" cy="579920"/>
                </a:xfrm>
                <a:custGeom>
                  <a:avLst/>
                  <a:gdLst>
                    <a:gd name="connsiteX0" fmla="*/ 358140 w 716280"/>
                    <a:gd name="connsiteY0" fmla="*/ 83820 h 716280"/>
                    <a:gd name="connsiteX1" fmla="*/ 83820 w 716280"/>
                    <a:gd name="connsiteY1" fmla="*/ 358140 h 716280"/>
                    <a:gd name="connsiteX2" fmla="*/ 358140 w 716280"/>
                    <a:gd name="connsiteY2" fmla="*/ 632460 h 716280"/>
                    <a:gd name="connsiteX3" fmla="*/ 632460 w 716280"/>
                    <a:gd name="connsiteY3" fmla="*/ 358140 h 716280"/>
                    <a:gd name="connsiteX4" fmla="*/ 358140 w 716280"/>
                    <a:gd name="connsiteY4" fmla="*/ 83820 h 716280"/>
                    <a:gd name="connsiteX5" fmla="*/ 358140 w 716280"/>
                    <a:gd name="connsiteY5" fmla="*/ 0 h 716280"/>
                    <a:gd name="connsiteX6" fmla="*/ 716280 w 716280"/>
                    <a:gd name="connsiteY6" fmla="*/ 0 h 716280"/>
                    <a:gd name="connsiteX7" fmla="*/ 716280 w 716280"/>
                    <a:gd name="connsiteY7" fmla="*/ 358140 h 716280"/>
                    <a:gd name="connsiteX8" fmla="*/ 358140 w 716280"/>
                    <a:gd name="connsiteY8" fmla="*/ 716280 h 716280"/>
                    <a:gd name="connsiteX9" fmla="*/ 0 w 716280"/>
                    <a:gd name="connsiteY9" fmla="*/ 358140 h 716280"/>
                    <a:gd name="connsiteX10" fmla="*/ 358140 w 716280"/>
                    <a:gd name="connsiteY10" fmla="*/ 0 h 716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716280" h="716280">
                      <a:moveTo>
                        <a:pt x="358140" y="83820"/>
                      </a:moveTo>
                      <a:cubicBezTo>
                        <a:pt x="206637" y="83820"/>
                        <a:pt x="83820" y="206637"/>
                        <a:pt x="83820" y="358140"/>
                      </a:cubicBezTo>
                      <a:cubicBezTo>
                        <a:pt x="83820" y="509643"/>
                        <a:pt x="206637" y="632460"/>
                        <a:pt x="358140" y="632460"/>
                      </a:cubicBezTo>
                      <a:cubicBezTo>
                        <a:pt x="509643" y="632460"/>
                        <a:pt x="632460" y="509643"/>
                        <a:pt x="632460" y="358140"/>
                      </a:cubicBezTo>
                      <a:cubicBezTo>
                        <a:pt x="632460" y="206637"/>
                        <a:pt x="509643" y="83820"/>
                        <a:pt x="358140" y="83820"/>
                      </a:cubicBezTo>
                      <a:close/>
                      <a:moveTo>
                        <a:pt x="358140" y="0"/>
                      </a:moveTo>
                      <a:lnTo>
                        <a:pt x="716280" y="0"/>
                      </a:lnTo>
                      <a:lnTo>
                        <a:pt x="716280" y="358140"/>
                      </a:lnTo>
                      <a:cubicBezTo>
                        <a:pt x="716280" y="555935"/>
                        <a:pt x="555935" y="716280"/>
                        <a:pt x="358140" y="716280"/>
                      </a:cubicBezTo>
                      <a:cubicBezTo>
                        <a:pt x="160345" y="716280"/>
                        <a:pt x="0" y="555935"/>
                        <a:pt x="0" y="358140"/>
                      </a:cubicBezTo>
                      <a:cubicBezTo>
                        <a:pt x="0" y="160345"/>
                        <a:pt x="160345" y="0"/>
                        <a:pt x="358140" y="0"/>
                      </a:cubicBez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 b="1" dirty="0"/>
                </a:p>
              </p:txBody>
            </p:sp>
            <p:sp>
              <p:nvSpPr>
                <p:cNvPr id="60" name="Oval 59">
                  <a:extLst>
                    <a:ext uri="{FF2B5EF4-FFF2-40B4-BE49-F238E27FC236}">
                      <a16:creationId xmlns:a16="http://schemas.microsoft.com/office/drawing/2014/main" id="{25432FAA-B6E8-48BA-8005-93E866A3DA2F}"/>
                    </a:ext>
                  </a:extLst>
                </p:cNvPr>
                <p:cNvSpPr/>
                <p:nvPr/>
              </p:nvSpPr>
              <p:spPr>
                <a:xfrm>
                  <a:off x="934000" y="2206792"/>
                  <a:ext cx="352026" cy="352026"/>
                </a:xfrm>
                <a:prstGeom prst="ellipse">
                  <a:avLst/>
                </a:prstGeom>
                <a:solidFill>
                  <a:srgbClr val="2659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/>
                    <a:t>2</a:t>
                  </a:r>
                </a:p>
              </p:txBody>
            </p:sp>
          </p:grp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C1420520-5581-45DC-84D4-A79E19C28106}"/>
                </a:ext>
              </a:extLst>
            </p:cNvPr>
            <p:cNvGrpSpPr/>
            <p:nvPr/>
          </p:nvGrpSpPr>
          <p:grpSpPr>
            <a:xfrm>
              <a:off x="533361" y="3705945"/>
              <a:ext cx="579920" cy="579920"/>
              <a:chOff x="534013" y="3385175"/>
              <a:chExt cx="579920" cy="579920"/>
            </a:xfrm>
          </p:grpSpPr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79E14463-F4D4-45D5-A0C7-2790BA97EC4A}"/>
                  </a:ext>
                </a:extLst>
              </p:cNvPr>
              <p:cNvSpPr/>
              <p:nvPr/>
            </p:nvSpPr>
            <p:spPr>
              <a:xfrm>
                <a:off x="584236" y="3427821"/>
                <a:ext cx="503630" cy="50363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F5699791-3DB9-453F-807A-384B29C6159B}"/>
                  </a:ext>
                </a:extLst>
              </p:cNvPr>
              <p:cNvGrpSpPr/>
              <p:nvPr/>
            </p:nvGrpSpPr>
            <p:grpSpPr>
              <a:xfrm>
                <a:off x="534013" y="3385175"/>
                <a:ext cx="579920" cy="579920"/>
                <a:chOff x="820054" y="3504218"/>
                <a:chExt cx="579920" cy="579920"/>
              </a:xfrm>
            </p:grpSpPr>
            <p:sp>
              <p:nvSpPr>
                <p:cNvPr id="62" name="Freeform: Shape 61">
                  <a:extLst>
                    <a:ext uri="{FF2B5EF4-FFF2-40B4-BE49-F238E27FC236}">
                      <a16:creationId xmlns:a16="http://schemas.microsoft.com/office/drawing/2014/main" id="{DCCB7DEC-10DE-4C0D-B6CA-5A3AE8BB41E5}"/>
                    </a:ext>
                  </a:extLst>
                </p:cNvPr>
                <p:cNvSpPr/>
                <p:nvPr/>
              </p:nvSpPr>
              <p:spPr>
                <a:xfrm rot="2587111">
                  <a:off x="820054" y="3504218"/>
                  <a:ext cx="579920" cy="579920"/>
                </a:xfrm>
                <a:custGeom>
                  <a:avLst/>
                  <a:gdLst>
                    <a:gd name="connsiteX0" fmla="*/ 358140 w 716280"/>
                    <a:gd name="connsiteY0" fmla="*/ 83820 h 716280"/>
                    <a:gd name="connsiteX1" fmla="*/ 83820 w 716280"/>
                    <a:gd name="connsiteY1" fmla="*/ 358140 h 716280"/>
                    <a:gd name="connsiteX2" fmla="*/ 358140 w 716280"/>
                    <a:gd name="connsiteY2" fmla="*/ 632460 h 716280"/>
                    <a:gd name="connsiteX3" fmla="*/ 632460 w 716280"/>
                    <a:gd name="connsiteY3" fmla="*/ 358140 h 716280"/>
                    <a:gd name="connsiteX4" fmla="*/ 358140 w 716280"/>
                    <a:gd name="connsiteY4" fmla="*/ 83820 h 716280"/>
                    <a:gd name="connsiteX5" fmla="*/ 358140 w 716280"/>
                    <a:gd name="connsiteY5" fmla="*/ 0 h 716280"/>
                    <a:gd name="connsiteX6" fmla="*/ 716280 w 716280"/>
                    <a:gd name="connsiteY6" fmla="*/ 0 h 716280"/>
                    <a:gd name="connsiteX7" fmla="*/ 716280 w 716280"/>
                    <a:gd name="connsiteY7" fmla="*/ 358140 h 716280"/>
                    <a:gd name="connsiteX8" fmla="*/ 358140 w 716280"/>
                    <a:gd name="connsiteY8" fmla="*/ 716280 h 716280"/>
                    <a:gd name="connsiteX9" fmla="*/ 0 w 716280"/>
                    <a:gd name="connsiteY9" fmla="*/ 358140 h 716280"/>
                    <a:gd name="connsiteX10" fmla="*/ 358140 w 716280"/>
                    <a:gd name="connsiteY10" fmla="*/ 0 h 716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716280" h="716280">
                      <a:moveTo>
                        <a:pt x="358140" y="83820"/>
                      </a:moveTo>
                      <a:cubicBezTo>
                        <a:pt x="206637" y="83820"/>
                        <a:pt x="83820" y="206637"/>
                        <a:pt x="83820" y="358140"/>
                      </a:cubicBezTo>
                      <a:cubicBezTo>
                        <a:pt x="83820" y="509643"/>
                        <a:pt x="206637" y="632460"/>
                        <a:pt x="358140" y="632460"/>
                      </a:cubicBezTo>
                      <a:cubicBezTo>
                        <a:pt x="509643" y="632460"/>
                        <a:pt x="632460" y="509643"/>
                        <a:pt x="632460" y="358140"/>
                      </a:cubicBezTo>
                      <a:cubicBezTo>
                        <a:pt x="632460" y="206637"/>
                        <a:pt x="509643" y="83820"/>
                        <a:pt x="358140" y="83820"/>
                      </a:cubicBezTo>
                      <a:close/>
                      <a:moveTo>
                        <a:pt x="358140" y="0"/>
                      </a:moveTo>
                      <a:lnTo>
                        <a:pt x="716280" y="0"/>
                      </a:lnTo>
                      <a:lnTo>
                        <a:pt x="716280" y="358140"/>
                      </a:lnTo>
                      <a:cubicBezTo>
                        <a:pt x="716280" y="555935"/>
                        <a:pt x="555935" y="716280"/>
                        <a:pt x="358140" y="716280"/>
                      </a:cubicBezTo>
                      <a:cubicBezTo>
                        <a:pt x="160345" y="716280"/>
                        <a:pt x="0" y="555935"/>
                        <a:pt x="0" y="358140"/>
                      </a:cubicBezTo>
                      <a:cubicBezTo>
                        <a:pt x="0" y="160345"/>
                        <a:pt x="160345" y="0"/>
                        <a:pt x="358140" y="0"/>
                      </a:cubicBezTo>
                      <a:close/>
                    </a:path>
                  </a:pathLst>
                </a:custGeom>
                <a:solidFill>
                  <a:srgbClr val="F9D2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 b="1" dirty="0"/>
                </a:p>
              </p:txBody>
            </p:sp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B238B5F1-3F4D-4929-AA5A-E2116295F695}"/>
                    </a:ext>
                  </a:extLst>
                </p:cNvPr>
                <p:cNvSpPr/>
                <p:nvPr/>
              </p:nvSpPr>
              <p:spPr>
                <a:xfrm>
                  <a:off x="934000" y="3616950"/>
                  <a:ext cx="352026" cy="352026"/>
                </a:xfrm>
                <a:prstGeom prst="ellipse">
                  <a:avLst/>
                </a:prstGeom>
                <a:solidFill>
                  <a:srgbClr val="F9D2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/>
                    <a:t>4</a:t>
                  </a:r>
                </a:p>
              </p:txBody>
            </p:sp>
          </p:grp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15D1D4A7-7EA6-493A-88A5-ECCEB7632165}"/>
                </a:ext>
              </a:extLst>
            </p:cNvPr>
            <p:cNvGrpSpPr/>
            <p:nvPr/>
          </p:nvGrpSpPr>
          <p:grpSpPr>
            <a:xfrm>
              <a:off x="546569" y="4397666"/>
              <a:ext cx="579920" cy="579920"/>
              <a:chOff x="534014" y="4074551"/>
              <a:chExt cx="579920" cy="579920"/>
            </a:xfrm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7D520F36-CEEA-4423-BEB7-4C91184BE69F}"/>
                  </a:ext>
                </a:extLst>
              </p:cNvPr>
              <p:cNvSpPr/>
              <p:nvPr/>
            </p:nvSpPr>
            <p:spPr>
              <a:xfrm>
                <a:off x="576038" y="4114096"/>
                <a:ext cx="503630" cy="50363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62491691-E2AE-499A-B75D-F3FBAB9B2E1D}"/>
                  </a:ext>
                </a:extLst>
              </p:cNvPr>
              <p:cNvGrpSpPr/>
              <p:nvPr/>
            </p:nvGrpSpPr>
            <p:grpSpPr>
              <a:xfrm>
                <a:off x="534014" y="4074551"/>
                <a:ext cx="579920" cy="579920"/>
                <a:chOff x="820053" y="4209171"/>
                <a:chExt cx="579920" cy="579920"/>
              </a:xfrm>
            </p:grpSpPr>
            <p:sp>
              <p:nvSpPr>
                <p:cNvPr id="65" name="Freeform: Shape 64">
                  <a:extLst>
                    <a:ext uri="{FF2B5EF4-FFF2-40B4-BE49-F238E27FC236}">
                      <a16:creationId xmlns:a16="http://schemas.microsoft.com/office/drawing/2014/main" id="{20C3D63C-299F-4336-8014-CC757729616A}"/>
                    </a:ext>
                  </a:extLst>
                </p:cNvPr>
                <p:cNvSpPr/>
                <p:nvPr/>
              </p:nvSpPr>
              <p:spPr>
                <a:xfrm rot="2587111">
                  <a:off x="820053" y="4209171"/>
                  <a:ext cx="579920" cy="579920"/>
                </a:xfrm>
                <a:custGeom>
                  <a:avLst/>
                  <a:gdLst>
                    <a:gd name="connsiteX0" fmla="*/ 358140 w 716280"/>
                    <a:gd name="connsiteY0" fmla="*/ 83820 h 716280"/>
                    <a:gd name="connsiteX1" fmla="*/ 83820 w 716280"/>
                    <a:gd name="connsiteY1" fmla="*/ 358140 h 716280"/>
                    <a:gd name="connsiteX2" fmla="*/ 358140 w 716280"/>
                    <a:gd name="connsiteY2" fmla="*/ 632460 h 716280"/>
                    <a:gd name="connsiteX3" fmla="*/ 632460 w 716280"/>
                    <a:gd name="connsiteY3" fmla="*/ 358140 h 716280"/>
                    <a:gd name="connsiteX4" fmla="*/ 358140 w 716280"/>
                    <a:gd name="connsiteY4" fmla="*/ 83820 h 716280"/>
                    <a:gd name="connsiteX5" fmla="*/ 358140 w 716280"/>
                    <a:gd name="connsiteY5" fmla="*/ 0 h 716280"/>
                    <a:gd name="connsiteX6" fmla="*/ 716280 w 716280"/>
                    <a:gd name="connsiteY6" fmla="*/ 0 h 716280"/>
                    <a:gd name="connsiteX7" fmla="*/ 716280 w 716280"/>
                    <a:gd name="connsiteY7" fmla="*/ 358140 h 716280"/>
                    <a:gd name="connsiteX8" fmla="*/ 358140 w 716280"/>
                    <a:gd name="connsiteY8" fmla="*/ 716280 h 716280"/>
                    <a:gd name="connsiteX9" fmla="*/ 0 w 716280"/>
                    <a:gd name="connsiteY9" fmla="*/ 358140 h 716280"/>
                    <a:gd name="connsiteX10" fmla="*/ 358140 w 716280"/>
                    <a:gd name="connsiteY10" fmla="*/ 0 h 716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716280" h="716280">
                      <a:moveTo>
                        <a:pt x="358140" y="83820"/>
                      </a:moveTo>
                      <a:cubicBezTo>
                        <a:pt x="206637" y="83820"/>
                        <a:pt x="83820" y="206637"/>
                        <a:pt x="83820" y="358140"/>
                      </a:cubicBezTo>
                      <a:cubicBezTo>
                        <a:pt x="83820" y="509643"/>
                        <a:pt x="206637" y="632460"/>
                        <a:pt x="358140" y="632460"/>
                      </a:cubicBezTo>
                      <a:cubicBezTo>
                        <a:pt x="509643" y="632460"/>
                        <a:pt x="632460" y="509643"/>
                        <a:pt x="632460" y="358140"/>
                      </a:cubicBezTo>
                      <a:cubicBezTo>
                        <a:pt x="632460" y="206637"/>
                        <a:pt x="509643" y="83820"/>
                        <a:pt x="358140" y="83820"/>
                      </a:cubicBezTo>
                      <a:close/>
                      <a:moveTo>
                        <a:pt x="358140" y="0"/>
                      </a:moveTo>
                      <a:lnTo>
                        <a:pt x="716280" y="0"/>
                      </a:lnTo>
                      <a:lnTo>
                        <a:pt x="716280" y="358140"/>
                      </a:lnTo>
                      <a:cubicBezTo>
                        <a:pt x="716280" y="555935"/>
                        <a:pt x="555935" y="716280"/>
                        <a:pt x="358140" y="716280"/>
                      </a:cubicBezTo>
                      <a:cubicBezTo>
                        <a:pt x="160345" y="716280"/>
                        <a:pt x="0" y="555935"/>
                        <a:pt x="0" y="358140"/>
                      </a:cubicBezTo>
                      <a:cubicBezTo>
                        <a:pt x="0" y="160345"/>
                        <a:pt x="160345" y="0"/>
                        <a:pt x="35814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 b="1" dirty="0"/>
                </a:p>
              </p:txBody>
            </p:sp>
            <p:sp>
              <p:nvSpPr>
                <p:cNvPr id="66" name="Oval 65">
                  <a:extLst>
                    <a:ext uri="{FF2B5EF4-FFF2-40B4-BE49-F238E27FC236}">
                      <a16:creationId xmlns:a16="http://schemas.microsoft.com/office/drawing/2014/main" id="{46A52398-7407-4AA9-A71A-CBE22F6E5152}"/>
                    </a:ext>
                  </a:extLst>
                </p:cNvPr>
                <p:cNvSpPr/>
                <p:nvPr/>
              </p:nvSpPr>
              <p:spPr>
                <a:xfrm>
                  <a:off x="934000" y="4322400"/>
                  <a:ext cx="352026" cy="352026"/>
                </a:xfrm>
                <a:prstGeom prst="ellipse">
                  <a:avLst/>
                </a:prstGeom>
                <a:solidFill>
                  <a:srgbClr val="EE797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/>
                    <a:t>5</a:t>
                  </a:r>
                </a:p>
              </p:txBody>
            </p:sp>
          </p:grp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EDBC4112-AF20-4916-9D0E-CBB4BAD9B5B6}"/>
                </a:ext>
              </a:extLst>
            </p:cNvPr>
            <p:cNvGrpSpPr/>
            <p:nvPr/>
          </p:nvGrpSpPr>
          <p:grpSpPr>
            <a:xfrm>
              <a:off x="549873" y="1630782"/>
              <a:ext cx="579920" cy="579920"/>
              <a:chOff x="549873" y="1314847"/>
              <a:chExt cx="579920" cy="579920"/>
            </a:xfrm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AA1BC984-2827-403D-ACA6-FEDB7A7D4244}"/>
                  </a:ext>
                </a:extLst>
              </p:cNvPr>
              <p:cNvSpPr/>
              <p:nvPr/>
            </p:nvSpPr>
            <p:spPr>
              <a:xfrm>
                <a:off x="590188" y="1352992"/>
                <a:ext cx="503630" cy="50363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E90B6ACE-E23E-4C3F-A69B-E05A2C53F2F0}"/>
                  </a:ext>
                </a:extLst>
              </p:cNvPr>
              <p:cNvGrpSpPr/>
              <p:nvPr/>
            </p:nvGrpSpPr>
            <p:grpSpPr>
              <a:xfrm>
                <a:off x="549873" y="1314847"/>
                <a:ext cx="579920" cy="579920"/>
                <a:chOff x="820054" y="1388364"/>
                <a:chExt cx="579920" cy="579920"/>
              </a:xfrm>
            </p:grpSpPr>
            <p:sp>
              <p:nvSpPr>
                <p:cNvPr id="68" name="Freeform: Shape 67">
                  <a:extLst>
                    <a:ext uri="{FF2B5EF4-FFF2-40B4-BE49-F238E27FC236}">
                      <a16:creationId xmlns:a16="http://schemas.microsoft.com/office/drawing/2014/main" id="{CD76C08A-5B63-4EEE-833B-D60CF6799F9F}"/>
                    </a:ext>
                  </a:extLst>
                </p:cNvPr>
                <p:cNvSpPr/>
                <p:nvPr/>
              </p:nvSpPr>
              <p:spPr>
                <a:xfrm rot="2587111">
                  <a:off x="820054" y="1388364"/>
                  <a:ext cx="579920" cy="579920"/>
                </a:xfrm>
                <a:custGeom>
                  <a:avLst/>
                  <a:gdLst>
                    <a:gd name="connsiteX0" fmla="*/ 358140 w 716280"/>
                    <a:gd name="connsiteY0" fmla="*/ 83820 h 716280"/>
                    <a:gd name="connsiteX1" fmla="*/ 83820 w 716280"/>
                    <a:gd name="connsiteY1" fmla="*/ 358140 h 716280"/>
                    <a:gd name="connsiteX2" fmla="*/ 358140 w 716280"/>
                    <a:gd name="connsiteY2" fmla="*/ 632460 h 716280"/>
                    <a:gd name="connsiteX3" fmla="*/ 632460 w 716280"/>
                    <a:gd name="connsiteY3" fmla="*/ 358140 h 716280"/>
                    <a:gd name="connsiteX4" fmla="*/ 358140 w 716280"/>
                    <a:gd name="connsiteY4" fmla="*/ 83820 h 716280"/>
                    <a:gd name="connsiteX5" fmla="*/ 358140 w 716280"/>
                    <a:gd name="connsiteY5" fmla="*/ 0 h 716280"/>
                    <a:gd name="connsiteX6" fmla="*/ 716280 w 716280"/>
                    <a:gd name="connsiteY6" fmla="*/ 0 h 716280"/>
                    <a:gd name="connsiteX7" fmla="*/ 716280 w 716280"/>
                    <a:gd name="connsiteY7" fmla="*/ 358140 h 716280"/>
                    <a:gd name="connsiteX8" fmla="*/ 358140 w 716280"/>
                    <a:gd name="connsiteY8" fmla="*/ 716280 h 716280"/>
                    <a:gd name="connsiteX9" fmla="*/ 0 w 716280"/>
                    <a:gd name="connsiteY9" fmla="*/ 358140 h 716280"/>
                    <a:gd name="connsiteX10" fmla="*/ 358140 w 716280"/>
                    <a:gd name="connsiteY10" fmla="*/ 0 h 716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716280" h="716280">
                      <a:moveTo>
                        <a:pt x="358140" y="83820"/>
                      </a:moveTo>
                      <a:cubicBezTo>
                        <a:pt x="206637" y="83820"/>
                        <a:pt x="83820" y="206637"/>
                        <a:pt x="83820" y="358140"/>
                      </a:cubicBezTo>
                      <a:cubicBezTo>
                        <a:pt x="83820" y="509643"/>
                        <a:pt x="206637" y="632460"/>
                        <a:pt x="358140" y="632460"/>
                      </a:cubicBezTo>
                      <a:cubicBezTo>
                        <a:pt x="509643" y="632460"/>
                        <a:pt x="632460" y="509643"/>
                        <a:pt x="632460" y="358140"/>
                      </a:cubicBezTo>
                      <a:cubicBezTo>
                        <a:pt x="632460" y="206637"/>
                        <a:pt x="509643" y="83820"/>
                        <a:pt x="358140" y="83820"/>
                      </a:cubicBezTo>
                      <a:close/>
                      <a:moveTo>
                        <a:pt x="358140" y="0"/>
                      </a:moveTo>
                      <a:lnTo>
                        <a:pt x="716280" y="0"/>
                      </a:lnTo>
                      <a:lnTo>
                        <a:pt x="716280" y="358140"/>
                      </a:lnTo>
                      <a:cubicBezTo>
                        <a:pt x="716280" y="555935"/>
                        <a:pt x="555935" y="716280"/>
                        <a:pt x="358140" y="716280"/>
                      </a:cubicBezTo>
                      <a:cubicBezTo>
                        <a:pt x="160345" y="716280"/>
                        <a:pt x="0" y="555935"/>
                        <a:pt x="0" y="358140"/>
                      </a:cubicBezTo>
                      <a:cubicBezTo>
                        <a:pt x="0" y="160345"/>
                        <a:pt x="160345" y="0"/>
                        <a:pt x="358140" y="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 b="1" dirty="0"/>
                </a:p>
              </p:txBody>
            </p:sp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7BFB45D1-FA64-46E6-99EC-8854D75D7312}"/>
                    </a:ext>
                  </a:extLst>
                </p:cNvPr>
                <p:cNvSpPr/>
                <p:nvPr/>
              </p:nvSpPr>
              <p:spPr>
                <a:xfrm>
                  <a:off x="934000" y="1502311"/>
                  <a:ext cx="352026" cy="352026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/>
                    <a:t>1</a:t>
                  </a:r>
                </a:p>
              </p:txBody>
            </p:sp>
          </p:grpSp>
        </p:grpSp>
        <p:sp>
          <p:nvSpPr>
            <p:cNvPr id="70" name="TextBox 21, chunk 1">
              <a:extLst>
                <a:ext uri="{FF2B5EF4-FFF2-40B4-BE49-F238E27FC236}">
                  <a16:creationId xmlns:a16="http://schemas.microsoft.com/office/drawing/2014/main" id="{616191FF-037D-473C-8D6F-FA4088DD6C11}"/>
                </a:ext>
              </a:extLst>
            </p:cNvPr>
            <p:cNvSpPr txBox="1"/>
            <p:nvPr/>
          </p:nvSpPr>
          <p:spPr>
            <a:xfrm>
              <a:off x="1304240" y="1687239"/>
              <a:ext cx="7295810" cy="380800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txBody>
            <a:bodyPr wrap="square" numCol="1" rtlCol="0">
              <a:spAutoFit/>
            </a:bodyPr>
            <a:lstStyle>
              <a:defPPr>
                <a:defRPr lang="en-US"/>
              </a:defPPr>
              <a:lvl1pPr>
                <a:defRPr b="1" i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>
                <a:defRPr/>
              </a:pPr>
              <a:r>
                <a:rPr lang="en-GB" b="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 </a:t>
              </a:r>
              <a:r>
                <a: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unique identifier that distinguishes you from other researchers</a:t>
              </a:r>
            </a:p>
          </p:txBody>
        </p:sp>
        <p:sp>
          <p:nvSpPr>
            <p:cNvPr id="72" name="TextBox 21, chunk 3">
              <a:extLst>
                <a:ext uri="{FF2B5EF4-FFF2-40B4-BE49-F238E27FC236}">
                  <a16:creationId xmlns:a16="http://schemas.microsoft.com/office/drawing/2014/main" id="{04526A95-FA0D-4DCF-9620-B82AEF456166}"/>
                </a:ext>
              </a:extLst>
            </p:cNvPr>
            <p:cNvSpPr txBox="1"/>
            <p:nvPr/>
          </p:nvSpPr>
          <p:spPr>
            <a:xfrm>
              <a:off x="1272604" y="2384820"/>
              <a:ext cx="7295810" cy="380800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txBody>
            <a:bodyPr wrap="square" numCol="1" rtlCol="0">
              <a:spAutoFit/>
            </a:bodyPr>
            <a:lstStyle>
              <a:defPPr>
                <a:defRPr lang="en-US"/>
              </a:defPPr>
              <a:lvl1pPr>
                <a:defRPr b="1" i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>
                <a:defRPr/>
              </a:pPr>
              <a:r>
                <a: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Access your entire publications library through a single identifier</a:t>
              </a:r>
            </a:p>
          </p:txBody>
        </p:sp>
        <p:sp>
          <p:nvSpPr>
            <p:cNvPr id="71" name="TextBox 21, chunk 2">
              <a:extLst>
                <a:ext uri="{FF2B5EF4-FFF2-40B4-BE49-F238E27FC236}">
                  <a16:creationId xmlns:a16="http://schemas.microsoft.com/office/drawing/2014/main" id="{7FA09EAE-D9E7-40E1-9531-9FCD0E75C802}"/>
                </a:ext>
              </a:extLst>
            </p:cNvPr>
            <p:cNvSpPr txBox="1"/>
            <p:nvPr/>
          </p:nvSpPr>
          <p:spPr>
            <a:xfrm>
              <a:off x="1272604" y="3082401"/>
              <a:ext cx="7295810" cy="380800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txBody>
            <a:bodyPr wrap="square" numCol="1" rtlCol="0">
              <a:spAutoFit/>
            </a:bodyPr>
            <a:lstStyle>
              <a:defPPr>
                <a:defRPr lang="en-US"/>
              </a:defPPr>
              <a:lvl1pPr>
                <a:defRPr b="1" i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>
                <a:defRPr/>
              </a:pPr>
              <a:r>
                <a: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Make your research more discoverable</a:t>
              </a:r>
            </a:p>
          </p:txBody>
        </p:sp>
        <p:sp>
          <p:nvSpPr>
            <p:cNvPr id="74" name="TextBox 21, chunk 5">
              <a:extLst>
                <a:ext uri="{FF2B5EF4-FFF2-40B4-BE49-F238E27FC236}">
                  <a16:creationId xmlns:a16="http://schemas.microsoft.com/office/drawing/2014/main" id="{145A00B7-9B47-4754-887C-8E8F634DB6DD}"/>
                </a:ext>
              </a:extLst>
            </p:cNvPr>
            <p:cNvSpPr txBox="1"/>
            <p:nvPr/>
          </p:nvSpPr>
          <p:spPr>
            <a:xfrm>
              <a:off x="1272604" y="3779982"/>
              <a:ext cx="7295810" cy="380800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txBody>
            <a:bodyPr wrap="square" numCol="1" rtlCol="0">
              <a:spAutoFit/>
            </a:bodyPr>
            <a:lstStyle>
              <a:defPPr>
                <a:defRPr lang="en-US"/>
              </a:defPPr>
              <a:lvl1pPr>
                <a:defRPr b="1" i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>
                <a:defRPr/>
              </a:pPr>
              <a:r>
                <a: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Author ORCID records update automatically</a:t>
              </a:r>
            </a:p>
          </p:txBody>
        </p:sp>
        <p:sp>
          <p:nvSpPr>
            <p:cNvPr id="73" name="TextBox 21, chunk 4">
              <a:extLst>
                <a:ext uri="{FF2B5EF4-FFF2-40B4-BE49-F238E27FC236}">
                  <a16:creationId xmlns:a16="http://schemas.microsoft.com/office/drawing/2014/main" id="{709DFC8C-1050-441C-A81E-5B74F678758F}"/>
                </a:ext>
              </a:extLst>
            </p:cNvPr>
            <p:cNvSpPr txBox="1"/>
            <p:nvPr/>
          </p:nvSpPr>
          <p:spPr>
            <a:xfrm>
              <a:off x="1272604" y="4477563"/>
              <a:ext cx="7295810" cy="380800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txBody>
            <a:bodyPr wrap="square" numCol="1" rtlCol="0">
              <a:spAutoFit/>
            </a:bodyPr>
            <a:lstStyle>
              <a:defPPr>
                <a:defRPr lang="en-US"/>
              </a:defPPr>
              <a:lvl1pPr>
                <a:defRPr b="1" i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>
                <a:defRPr/>
              </a:pPr>
              <a:r>
                <a: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Free of charge to researchers</a:t>
              </a:r>
            </a:p>
          </p:txBody>
        </p:sp>
        <p:sp>
          <p:nvSpPr>
            <p:cNvPr id="75" name="TextBox 21, chunk 6">
              <a:extLst>
                <a:ext uri="{FF2B5EF4-FFF2-40B4-BE49-F238E27FC236}">
                  <a16:creationId xmlns:a16="http://schemas.microsoft.com/office/drawing/2014/main" id="{2572DFC0-6D5E-4CE9-B6DE-F0FBE6A3D4AA}"/>
                </a:ext>
              </a:extLst>
            </p:cNvPr>
            <p:cNvSpPr txBox="1"/>
            <p:nvPr/>
          </p:nvSpPr>
          <p:spPr>
            <a:xfrm>
              <a:off x="1304240" y="5175144"/>
              <a:ext cx="7295810" cy="380800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txBody>
            <a:bodyPr wrap="square" numCol="1" rtlCol="0">
              <a:spAutoFit/>
            </a:bodyPr>
            <a:lstStyle>
              <a:defPPr>
                <a:defRPr lang="en-US"/>
              </a:defPPr>
              <a:lvl1pPr>
                <a:defRPr b="1" i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Useful for grant submissions and building confidence</a:t>
              </a:r>
              <a:endParaRPr lang="en-GB" b="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5" name="TextBox 21, chunk 6">
              <a:extLst>
                <a:ext uri="{FF2B5EF4-FFF2-40B4-BE49-F238E27FC236}">
                  <a16:creationId xmlns:a16="http://schemas.microsoft.com/office/drawing/2014/main" id="{FC1F98D7-F703-422A-A6A2-B68046816B23}"/>
                </a:ext>
              </a:extLst>
            </p:cNvPr>
            <p:cNvSpPr txBox="1"/>
            <p:nvPr/>
          </p:nvSpPr>
          <p:spPr>
            <a:xfrm>
              <a:off x="1229864" y="5872723"/>
              <a:ext cx="7295810" cy="380800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txBody>
            <a:bodyPr wrap="square" numCol="1" rtlCol="0">
              <a:spAutoFit/>
            </a:bodyPr>
            <a:lstStyle>
              <a:defPPr>
                <a:defRPr lang="en-US"/>
              </a:defPPr>
              <a:lvl1pPr>
                <a:defRPr b="1" i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One-time registration saves time with future journal submissions</a:t>
              </a:r>
              <a:endParaRPr lang="en-GB" b="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9BBCA9ED-886B-429A-A08E-14C5FEEF537E}"/>
                </a:ext>
              </a:extLst>
            </p:cNvPr>
            <p:cNvGrpSpPr/>
            <p:nvPr/>
          </p:nvGrpSpPr>
          <p:grpSpPr>
            <a:xfrm>
              <a:off x="530059" y="5781109"/>
              <a:ext cx="579920" cy="579920"/>
              <a:chOff x="534014" y="4764200"/>
              <a:chExt cx="579920" cy="579920"/>
            </a:xfrm>
          </p:grpSpPr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0CA49F09-0CED-4F91-A190-C44E9EF2DE1F}"/>
                  </a:ext>
                </a:extLst>
              </p:cNvPr>
              <p:cNvSpPr/>
              <p:nvPr/>
            </p:nvSpPr>
            <p:spPr>
              <a:xfrm>
                <a:off x="568204" y="4797571"/>
                <a:ext cx="503630" cy="50363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A139C804-4C30-414F-A3B1-B5008F769CAA}"/>
                  </a:ext>
                </a:extLst>
              </p:cNvPr>
              <p:cNvGrpSpPr/>
              <p:nvPr/>
            </p:nvGrpSpPr>
            <p:grpSpPr>
              <a:xfrm>
                <a:off x="534014" y="4764200"/>
                <a:ext cx="579920" cy="579920"/>
                <a:chOff x="820054" y="4914375"/>
                <a:chExt cx="579920" cy="579920"/>
              </a:xfrm>
            </p:grpSpPr>
            <p:sp>
              <p:nvSpPr>
                <p:cNvPr id="109" name="Freeform: Shape 108">
                  <a:extLst>
                    <a:ext uri="{FF2B5EF4-FFF2-40B4-BE49-F238E27FC236}">
                      <a16:creationId xmlns:a16="http://schemas.microsoft.com/office/drawing/2014/main" id="{E0F00BEA-0E5C-422E-9907-20410884E370}"/>
                    </a:ext>
                  </a:extLst>
                </p:cNvPr>
                <p:cNvSpPr/>
                <p:nvPr/>
              </p:nvSpPr>
              <p:spPr>
                <a:xfrm rot="2587111">
                  <a:off x="820054" y="4914375"/>
                  <a:ext cx="579920" cy="579920"/>
                </a:xfrm>
                <a:custGeom>
                  <a:avLst/>
                  <a:gdLst>
                    <a:gd name="connsiteX0" fmla="*/ 358140 w 716280"/>
                    <a:gd name="connsiteY0" fmla="*/ 83820 h 716280"/>
                    <a:gd name="connsiteX1" fmla="*/ 83820 w 716280"/>
                    <a:gd name="connsiteY1" fmla="*/ 358140 h 716280"/>
                    <a:gd name="connsiteX2" fmla="*/ 358140 w 716280"/>
                    <a:gd name="connsiteY2" fmla="*/ 632460 h 716280"/>
                    <a:gd name="connsiteX3" fmla="*/ 632460 w 716280"/>
                    <a:gd name="connsiteY3" fmla="*/ 358140 h 716280"/>
                    <a:gd name="connsiteX4" fmla="*/ 358140 w 716280"/>
                    <a:gd name="connsiteY4" fmla="*/ 83820 h 716280"/>
                    <a:gd name="connsiteX5" fmla="*/ 358140 w 716280"/>
                    <a:gd name="connsiteY5" fmla="*/ 0 h 716280"/>
                    <a:gd name="connsiteX6" fmla="*/ 716280 w 716280"/>
                    <a:gd name="connsiteY6" fmla="*/ 0 h 716280"/>
                    <a:gd name="connsiteX7" fmla="*/ 716280 w 716280"/>
                    <a:gd name="connsiteY7" fmla="*/ 358140 h 716280"/>
                    <a:gd name="connsiteX8" fmla="*/ 358140 w 716280"/>
                    <a:gd name="connsiteY8" fmla="*/ 716280 h 716280"/>
                    <a:gd name="connsiteX9" fmla="*/ 0 w 716280"/>
                    <a:gd name="connsiteY9" fmla="*/ 358140 h 716280"/>
                    <a:gd name="connsiteX10" fmla="*/ 358140 w 716280"/>
                    <a:gd name="connsiteY10" fmla="*/ 0 h 716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716280" h="716280">
                      <a:moveTo>
                        <a:pt x="358140" y="83820"/>
                      </a:moveTo>
                      <a:cubicBezTo>
                        <a:pt x="206637" y="83820"/>
                        <a:pt x="83820" y="206637"/>
                        <a:pt x="83820" y="358140"/>
                      </a:cubicBezTo>
                      <a:cubicBezTo>
                        <a:pt x="83820" y="509643"/>
                        <a:pt x="206637" y="632460"/>
                        <a:pt x="358140" y="632460"/>
                      </a:cubicBezTo>
                      <a:cubicBezTo>
                        <a:pt x="509643" y="632460"/>
                        <a:pt x="632460" y="509643"/>
                        <a:pt x="632460" y="358140"/>
                      </a:cubicBezTo>
                      <a:cubicBezTo>
                        <a:pt x="632460" y="206637"/>
                        <a:pt x="509643" y="83820"/>
                        <a:pt x="358140" y="83820"/>
                      </a:cubicBezTo>
                      <a:close/>
                      <a:moveTo>
                        <a:pt x="358140" y="0"/>
                      </a:moveTo>
                      <a:lnTo>
                        <a:pt x="716280" y="0"/>
                      </a:lnTo>
                      <a:lnTo>
                        <a:pt x="716280" y="358140"/>
                      </a:lnTo>
                      <a:cubicBezTo>
                        <a:pt x="716280" y="555935"/>
                        <a:pt x="555935" y="716280"/>
                        <a:pt x="358140" y="716280"/>
                      </a:cubicBezTo>
                      <a:cubicBezTo>
                        <a:pt x="160345" y="716280"/>
                        <a:pt x="0" y="555935"/>
                        <a:pt x="0" y="358140"/>
                      </a:cubicBezTo>
                      <a:cubicBezTo>
                        <a:pt x="0" y="160345"/>
                        <a:pt x="160345" y="0"/>
                        <a:pt x="358140" y="0"/>
                      </a:cubicBezTo>
                      <a:close/>
                    </a:path>
                  </a:pathLst>
                </a:custGeom>
                <a:solidFill>
                  <a:srgbClr val="AB161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 b="1" dirty="0"/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424BF671-BDBD-4EDA-9769-B0E73F9520A8}"/>
                    </a:ext>
                  </a:extLst>
                </p:cNvPr>
                <p:cNvSpPr/>
                <p:nvPr/>
              </p:nvSpPr>
              <p:spPr>
                <a:xfrm>
                  <a:off x="933999" y="5027353"/>
                  <a:ext cx="352026" cy="352026"/>
                </a:xfrm>
                <a:prstGeom prst="ellipse">
                  <a:avLst/>
                </a:prstGeom>
                <a:solidFill>
                  <a:srgbClr val="AB161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/>
                    <a:t>7</a:t>
                  </a:r>
                </a:p>
              </p:txBody>
            </p:sp>
          </p:grpSp>
        </p:grp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635DFB3E-56F4-4180-9026-E537229FA5C4}"/>
              </a:ext>
            </a:extLst>
          </p:cNvPr>
          <p:cNvGrpSpPr/>
          <p:nvPr/>
        </p:nvGrpSpPr>
        <p:grpSpPr>
          <a:xfrm>
            <a:off x="7388246" y="2656108"/>
            <a:ext cx="3750151" cy="3476801"/>
            <a:chOff x="4066150" y="2246323"/>
            <a:chExt cx="3750151" cy="3476801"/>
          </a:xfrm>
        </p:grpSpPr>
        <p:pic>
          <p:nvPicPr>
            <p:cNvPr id="157" name="Picture 2">
              <a:extLst>
                <a:ext uri="{FF2B5EF4-FFF2-40B4-BE49-F238E27FC236}">
                  <a16:creationId xmlns:a16="http://schemas.microsoft.com/office/drawing/2014/main" id="{D34BD02D-B97A-4F48-A13A-BB3567B71A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0512" y="3460815"/>
              <a:ext cx="1083738" cy="1083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8" name="Circle: Hollow 157">
              <a:extLst>
                <a:ext uri="{FF2B5EF4-FFF2-40B4-BE49-F238E27FC236}">
                  <a16:creationId xmlns:a16="http://schemas.microsoft.com/office/drawing/2014/main" id="{1E7449BD-C9A6-4434-B397-0B314D19DE24}"/>
                </a:ext>
              </a:extLst>
            </p:cNvPr>
            <p:cNvSpPr/>
            <p:nvPr/>
          </p:nvSpPr>
          <p:spPr>
            <a:xfrm rot="15751252">
              <a:off x="4448486" y="2556272"/>
              <a:ext cx="2716140" cy="2756186"/>
            </a:xfrm>
            <a:prstGeom prst="donut">
              <a:avLst>
                <a:gd name="adj" fmla="val 0"/>
              </a:avLst>
            </a:prstGeom>
            <a:solidFill>
              <a:schemeClr val="accent3"/>
            </a:solidFill>
            <a:ln w="63500" cmpd="sng">
              <a:solidFill>
                <a:schemeClr val="tx2">
                  <a:alpha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A61CB44A-8774-4CE2-A437-7718C4E744B0}"/>
                </a:ext>
              </a:extLst>
            </p:cNvPr>
            <p:cNvGrpSpPr/>
            <p:nvPr/>
          </p:nvGrpSpPr>
          <p:grpSpPr>
            <a:xfrm>
              <a:off x="5851432" y="4648373"/>
              <a:ext cx="990918" cy="990918"/>
              <a:chOff x="6034245" y="4881415"/>
              <a:chExt cx="990918" cy="990918"/>
            </a:xfrm>
          </p:grpSpPr>
          <p:grpSp>
            <p:nvGrpSpPr>
              <p:cNvPr id="195" name="Group 194">
                <a:extLst>
                  <a:ext uri="{FF2B5EF4-FFF2-40B4-BE49-F238E27FC236}">
                    <a16:creationId xmlns:a16="http://schemas.microsoft.com/office/drawing/2014/main" id="{AE7CEF7A-B829-41EF-93C8-F99755261748}"/>
                  </a:ext>
                </a:extLst>
              </p:cNvPr>
              <p:cNvGrpSpPr/>
              <p:nvPr/>
            </p:nvGrpSpPr>
            <p:grpSpPr>
              <a:xfrm>
                <a:off x="6034245" y="4881415"/>
                <a:ext cx="990918" cy="990918"/>
                <a:chOff x="6331545" y="4568347"/>
                <a:chExt cx="990918" cy="990918"/>
              </a:xfrm>
            </p:grpSpPr>
            <p:sp>
              <p:nvSpPr>
                <p:cNvPr id="197" name="Oval 196">
                  <a:extLst>
                    <a:ext uri="{FF2B5EF4-FFF2-40B4-BE49-F238E27FC236}">
                      <a16:creationId xmlns:a16="http://schemas.microsoft.com/office/drawing/2014/main" id="{7EA10B5E-40DA-4431-86FC-29E7DFA84DD4}"/>
                    </a:ext>
                  </a:extLst>
                </p:cNvPr>
                <p:cNvSpPr/>
                <p:nvPr/>
              </p:nvSpPr>
              <p:spPr>
                <a:xfrm>
                  <a:off x="6331545" y="4568347"/>
                  <a:ext cx="990918" cy="990918"/>
                </a:xfrm>
                <a:prstGeom prst="ellipse">
                  <a:avLst/>
                </a:prstGeom>
                <a:solidFill>
                  <a:schemeClr val="bg1"/>
                </a:solidFill>
                <a:ln w="38100" cmpd="sng">
                  <a:solidFill>
                    <a:srgbClr val="F9D2D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98" name="Oval 197">
                  <a:extLst>
                    <a:ext uri="{FF2B5EF4-FFF2-40B4-BE49-F238E27FC236}">
                      <a16:creationId xmlns:a16="http://schemas.microsoft.com/office/drawing/2014/main" id="{5B32BDA4-39F6-435B-B144-A42BA35AB174}"/>
                    </a:ext>
                  </a:extLst>
                </p:cNvPr>
                <p:cNvSpPr/>
                <p:nvPr/>
              </p:nvSpPr>
              <p:spPr>
                <a:xfrm>
                  <a:off x="6469288" y="4710689"/>
                  <a:ext cx="715432" cy="715432"/>
                </a:xfrm>
                <a:prstGeom prst="ellipse">
                  <a:avLst/>
                </a:prstGeom>
                <a:solidFill>
                  <a:srgbClr val="F9D2D4"/>
                </a:solidFill>
                <a:ln w="38100" cmpd="sng">
                  <a:solidFill>
                    <a:srgbClr val="F9D2D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pic>
            <p:nvPicPr>
              <p:cNvPr id="196" name="Graphic 195" descr="Repeat with solid fill">
                <a:extLst>
                  <a:ext uri="{FF2B5EF4-FFF2-40B4-BE49-F238E27FC236}">
                    <a16:creationId xmlns:a16="http://schemas.microsoft.com/office/drawing/2014/main" id="{F6C0A3CA-AC5D-4697-B5BA-573A3C4308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6159449" y="5001196"/>
                <a:ext cx="747426" cy="747426"/>
              </a:xfrm>
              <a:prstGeom prst="rect">
                <a:avLst/>
              </a:prstGeom>
            </p:spPr>
          </p:pic>
        </p:grpSp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A748AD5D-95EC-4EC7-9146-D09983B5638F}"/>
                </a:ext>
              </a:extLst>
            </p:cNvPr>
            <p:cNvGrpSpPr/>
            <p:nvPr/>
          </p:nvGrpSpPr>
          <p:grpSpPr>
            <a:xfrm>
              <a:off x="6268456" y="3387611"/>
              <a:ext cx="1547845" cy="1544095"/>
              <a:chOff x="6531790" y="3359971"/>
              <a:chExt cx="1547845" cy="1544095"/>
            </a:xfrm>
          </p:grpSpPr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163D727A-6603-42AC-92A1-08F41A052DDA}"/>
                  </a:ext>
                </a:extLst>
              </p:cNvPr>
              <p:cNvGrpSpPr/>
              <p:nvPr/>
            </p:nvGrpSpPr>
            <p:grpSpPr>
              <a:xfrm>
                <a:off x="6809312" y="3766650"/>
                <a:ext cx="990918" cy="990918"/>
                <a:chOff x="7016791" y="3281761"/>
                <a:chExt cx="990918" cy="990918"/>
              </a:xfrm>
            </p:grpSpPr>
            <p:sp>
              <p:nvSpPr>
                <p:cNvPr id="193" name="Oval 192">
                  <a:extLst>
                    <a:ext uri="{FF2B5EF4-FFF2-40B4-BE49-F238E27FC236}">
                      <a16:creationId xmlns:a16="http://schemas.microsoft.com/office/drawing/2014/main" id="{9A8DB90B-269F-4E1D-B6FA-42E3B07540F7}"/>
                    </a:ext>
                  </a:extLst>
                </p:cNvPr>
                <p:cNvSpPr/>
                <p:nvPr/>
              </p:nvSpPr>
              <p:spPr>
                <a:xfrm>
                  <a:off x="7016791" y="3281761"/>
                  <a:ext cx="990918" cy="990918"/>
                </a:xfrm>
                <a:prstGeom prst="ellipse">
                  <a:avLst/>
                </a:prstGeom>
                <a:solidFill>
                  <a:schemeClr val="bg1"/>
                </a:solidFill>
                <a:ln w="38100" cmpd="sng">
                  <a:solidFill>
                    <a:srgbClr val="99CC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94" name="Oval 193">
                  <a:extLst>
                    <a:ext uri="{FF2B5EF4-FFF2-40B4-BE49-F238E27FC236}">
                      <a16:creationId xmlns:a16="http://schemas.microsoft.com/office/drawing/2014/main" id="{70612A60-7DA7-4AFA-A95C-0C1FB4659780}"/>
                    </a:ext>
                  </a:extLst>
                </p:cNvPr>
                <p:cNvSpPr/>
                <p:nvPr/>
              </p:nvSpPr>
              <p:spPr>
                <a:xfrm>
                  <a:off x="7154534" y="3421837"/>
                  <a:ext cx="715432" cy="715432"/>
                </a:xfrm>
                <a:prstGeom prst="ellipse">
                  <a:avLst/>
                </a:prstGeom>
                <a:solidFill>
                  <a:srgbClr val="99CCFF"/>
                </a:solidFill>
                <a:ln w="38100" cmpd="sng">
                  <a:solidFill>
                    <a:srgbClr val="99CC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pic>
            <p:nvPicPr>
              <p:cNvPr id="192" name="Picture 2" descr="Z:\POLICY\Oxford Project\OHPF067 Open Pharma\Branding and style\Logos\Workstream logos\OHPF06 Preprints and post-publication.png">
                <a:extLst>
                  <a:ext uri="{FF2B5EF4-FFF2-40B4-BE49-F238E27FC236}">
                    <a16:creationId xmlns:a16="http://schemas.microsoft.com/office/drawing/2014/main" id="{7BF70E6E-2FDD-495B-AA82-3F1AF9D838C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31790" y="3359971"/>
                <a:ext cx="1547845" cy="15440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59034BF5-8043-473C-B06E-1F2BAAE56A4B}"/>
                </a:ext>
              </a:extLst>
            </p:cNvPr>
            <p:cNvGrpSpPr/>
            <p:nvPr/>
          </p:nvGrpSpPr>
          <p:grpSpPr>
            <a:xfrm>
              <a:off x="4542180" y="4303378"/>
              <a:ext cx="1423194" cy="1419746"/>
              <a:chOff x="4586330" y="4525973"/>
              <a:chExt cx="1423194" cy="1419746"/>
            </a:xfrm>
          </p:grpSpPr>
          <p:grpSp>
            <p:nvGrpSpPr>
              <p:cNvPr id="185" name="Group 184">
                <a:extLst>
                  <a:ext uri="{FF2B5EF4-FFF2-40B4-BE49-F238E27FC236}">
                    <a16:creationId xmlns:a16="http://schemas.microsoft.com/office/drawing/2014/main" id="{927D1253-7EA3-4131-AE2E-00BC679D311E}"/>
                  </a:ext>
                </a:extLst>
              </p:cNvPr>
              <p:cNvGrpSpPr/>
              <p:nvPr/>
            </p:nvGrpSpPr>
            <p:grpSpPr>
              <a:xfrm>
                <a:off x="4798765" y="4876132"/>
                <a:ext cx="990918" cy="990918"/>
                <a:chOff x="4819843" y="4549678"/>
                <a:chExt cx="990918" cy="990918"/>
              </a:xfrm>
            </p:grpSpPr>
            <p:sp>
              <p:nvSpPr>
                <p:cNvPr id="189" name="Oval 188">
                  <a:extLst>
                    <a:ext uri="{FF2B5EF4-FFF2-40B4-BE49-F238E27FC236}">
                      <a16:creationId xmlns:a16="http://schemas.microsoft.com/office/drawing/2014/main" id="{A7D2F99C-8C65-47C4-A293-E8C02102E7F9}"/>
                    </a:ext>
                  </a:extLst>
                </p:cNvPr>
                <p:cNvSpPr/>
                <p:nvPr/>
              </p:nvSpPr>
              <p:spPr>
                <a:xfrm>
                  <a:off x="4819843" y="4549678"/>
                  <a:ext cx="990918" cy="990918"/>
                </a:xfrm>
                <a:prstGeom prst="ellipse">
                  <a:avLst/>
                </a:prstGeom>
                <a:solidFill>
                  <a:schemeClr val="bg1"/>
                </a:solidFill>
                <a:ln w="38100" cmpd="sng">
                  <a:solidFill>
                    <a:srgbClr val="EE797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90" name="Oval 189">
                  <a:extLst>
                    <a:ext uri="{FF2B5EF4-FFF2-40B4-BE49-F238E27FC236}">
                      <a16:creationId xmlns:a16="http://schemas.microsoft.com/office/drawing/2014/main" id="{F4DF0C29-3865-45AE-BD8A-A175A07EF77B}"/>
                    </a:ext>
                  </a:extLst>
                </p:cNvPr>
                <p:cNvSpPr/>
                <p:nvPr/>
              </p:nvSpPr>
              <p:spPr>
                <a:xfrm>
                  <a:off x="4957586" y="4687421"/>
                  <a:ext cx="715432" cy="715432"/>
                </a:xfrm>
                <a:prstGeom prst="ellipse">
                  <a:avLst/>
                </a:prstGeom>
                <a:solidFill>
                  <a:srgbClr val="EE797D"/>
                </a:solidFill>
                <a:ln w="38100" cmpd="sng">
                  <a:solidFill>
                    <a:srgbClr val="EE797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85">
                <a:extLst>
                  <a:ext uri="{FF2B5EF4-FFF2-40B4-BE49-F238E27FC236}">
                    <a16:creationId xmlns:a16="http://schemas.microsoft.com/office/drawing/2014/main" id="{D06AF05E-A2C8-4741-87E4-57AF9ADAD3D1}"/>
                  </a:ext>
                </a:extLst>
              </p:cNvPr>
              <p:cNvGrpSpPr/>
              <p:nvPr/>
            </p:nvGrpSpPr>
            <p:grpSpPr>
              <a:xfrm>
                <a:off x="4586330" y="4525973"/>
                <a:ext cx="1423194" cy="1419746"/>
                <a:chOff x="12168639" y="3455035"/>
                <a:chExt cx="1423194" cy="1419746"/>
              </a:xfrm>
            </p:grpSpPr>
            <p:sp>
              <p:nvSpPr>
                <p:cNvPr id="187" name="Oval 186">
                  <a:extLst>
                    <a:ext uri="{FF2B5EF4-FFF2-40B4-BE49-F238E27FC236}">
                      <a16:creationId xmlns:a16="http://schemas.microsoft.com/office/drawing/2014/main" id="{AAFEBEB3-4342-4B87-ACA5-ED47D53775CD}"/>
                    </a:ext>
                  </a:extLst>
                </p:cNvPr>
                <p:cNvSpPr/>
                <p:nvPr/>
              </p:nvSpPr>
              <p:spPr>
                <a:xfrm>
                  <a:off x="12624716" y="4084980"/>
                  <a:ext cx="478059" cy="452124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pic>
              <p:nvPicPr>
                <p:cNvPr id="188" name="Picture 4" descr="Z:\POLICY\Oxford Project\OHPF067 Open Pharma\Branding and style\Logos\Workstream logos\OHPF06 Open Access.png">
                  <a:extLst>
                    <a:ext uri="{FF2B5EF4-FFF2-40B4-BE49-F238E27FC236}">
                      <a16:creationId xmlns:a16="http://schemas.microsoft.com/office/drawing/2014/main" id="{FD2F2799-046D-4B91-9356-EE588627238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168639" y="3455035"/>
                  <a:ext cx="1423194" cy="141974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DEED5D7F-8702-4BFF-868D-510E470D7190}"/>
                </a:ext>
              </a:extLst>
            </p:cNvPr>
            <p:cNvGrpSpPr/>
            <p:nvPr/>
          </p:nvGrpSpPr>
          <p:grpSpPr>
            <a:xfrm>
              <a:off x="5296894" y="2246323"/>
              <a:ext cx="990918" cy="990918"/>
              <a:chOff x="4798765" y="2613340"/>
              <a:chExt cx="990918" cy="990918"/>
            </a:xfrm>
          </p:grpSpPr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5D38F933-A310-4B29-8E5A-A80217A3B58A}"/>
                  </a:ext>
                </a:extLst>
              </p:cNvPr>
              <p:cNvGrpSpPr/>
              <p:nvPr/>
            </p:nvGrpSpPr>
            <p:grpSpPr>
              <a:xfrm>
                <a:off x="4798765" y="2613340"/>
                <a:ext cx="990918" cy="990918"/>
                <a:chOff x="4819843" y="2023676"/>
                <a:chExt cx="990918" cy="990918"/>
              </a:xfrm>
            </p:grpSpPr>
            <p:sp>
              <p:nvSpPr>
                <p:cNvPr id="183" name="Oval 182">
                  <a:extLst>
                    <a:ext uri="{FF2B5EF4-FFF2-40B4-BE49-F238E27FC236}">
                      <a16:creationId xmlns:a16="http://schemas.microsoft.com/office/drawing/2014/main" id="{CED7D519-1E96-4C81-9E5E-B0EAD868E9BD}"/>
                    </a:ext>
                  </a:extLst>
                </p:cNvPr>
                <p:cNvSpPr/>
                <p:nvPr/>
              </p:nvSpPr>
              <p:spPr>
                <a:xfrm>
                  <a:off x="4819843" y="2023676"/>
                  <a:ext cx="990918" cy="990918"/>
                </a:xfrm>
                <a:prstGeom prst="ellipse">
                  <a:avLst/>
                </a:prstGeom>
                <a:solidFill>
                  <a:schemeClr val="bg1"/>
                </a:solidFill>
                <a:ln w="38100" cmpd="sng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84" name="Oval 183">
                  <a:extLst>
                    <a:ext uri="{FF2B5EF4-FFF2-40B4-BE49-F238E27FC236}">
                      <a16:creationId xmlns:a16="http://schemas.microsoft.com/office/drawing/2014/main" id="{7681AF3A-9074-4CD8-8E9A-9360D3A35C92}"/>
                    </a:ext>
                  </a:extLst>
                </p:cNvPr>
                <p:cNvSpPr/>
                <p:nvPr/>
              </p:nvSpPr>
              <p:spPr>
                <a:xfrm>
                  <a:off x="4957586" y="2161118"/>
                  <a:ext cx="715432" cy="715432"/>
                </a:xfrm>
                <a:prstGeom prst="ellipse">
                  <a:avLst/>
                </a:prstGeom>
                <a:solidFill>
                  <a:srgbClr val="002395"/>
                </a:solidFill>
                <a:ln w="38100" cmpd="sng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pic>
            <p:nvPicPr>
              <p:cNvPr id="181" name="Graphic 180" descr="Magnifying glass with solid fill">
                <a:extLst>
                  <a:ext uri="{FF2B5EF4-FFF2-40B4-BE49-F238E27FC236}">
                    <a16:creationId xmlns:a16="http://schemas.microsoft.com/office/drawing/2014/main" id="{40052A4C-ED49-4D27-B25F-0CBEC38902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4972790" y="2793478"/>
                <a:ext cx="794252" cy="794252"/>
              </a:xfrm>
              <a:prstGeom prst="rect">
                <a:avLst/>
              </a:prstGeom>
            </p:spPr>
          </p:pic>
          <p:pic>
            <p:nvPicPr>
              <p:cNvPr id="182" name="Graphic 181" descr="Checkmark with solid fill">
                <a:extLst>
                  <a:ext uri="{FF2B5EF4-FFF2-40B4-BE49-F238E27FC236}">
                    <a16:creationId xmlns:a16="http://schemas.microsoft.com/office/drawing/2014/main" id="{E36449DB-7590-49F7-894F-207698987F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5176367" y="2996298"/>
                <a:ext cx="264120" cy="264120"/>
              </a:xfrm>
              <a:prstGeom prst="rect">
                <a:avLst/>
              </a:prstGeom>
            </p:spPr>
          </p:pic>
        </p:grp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6395D4F1-9729-47EB-BA4B-9198E6F947D7}"/>
                </a:ext>
              </a:extLst>
            </p:cNvPr>
            <p:cNvGrpSpPr/>
            <p:nvPr/>
          </p:nvGrpSpPr>
          <p:grpSpPr>
            <a:xfrm>
              <a:off x="6287228" y="2713809"/>
              <a:ext cx="990918" cy="990918"/>
              <a:chOff x="6034245" y="2656277"/>
              <a:chExt cx="990918" cy="990918"/>
            </a:xfrm>
          </p:grpSpPr>
          <p:grpSp>
            <p:nvGrpSpPr>
              <p:cNvPr id="176" name="Group 175">
                <a:extLst>
                  <a:ext uri="{FF2B5EF4-FFF2-40B4-BE49-F238E27FC236}">
                    <a16:creationId xmlns:a16="http://schemas.microsoft.com/office/drawing/2014/main" id="{A92F8FB8-1E4D-4DCB-ADD9-594CE527B1D7}"/>
                  </a:ext>
                </a:extLst>
              </p:cNvPr>
              <p:cNvGrpSpPr/>
              <p:nvPr/>
            </p:nvGrpSpPr>
            <p:grpSpPr>
              <a:xfrm>
                <a:off x="6034245" y="2656277"/>
                <a:ext cx="990918" cy="990918"/>
                <a:chOff x="6264873" y="2066613"/>
                <a:chExt cx="990918" cy="990918"/>
              </a:xfrm>
            </p:grpSpPr>
            <p:sp>
              <p:nvSpPr>
                <p:cNvPr id="178" name="Oval 177">
                  <a:extLst>
                    <a:ext uri="{FF2B5EF4-FFF2-40B4-BE49-F238E27FC236}">
                      <a16:creationId xmlns:a16="http://schemas.microsoft.com/office/drawing/2014/main" id="{BA4B2158-06B7-4699-9D1F-3DF9130D3F81}"/>
                    </a:ext>
                  </a:extLst>
                </p:cNvPr>
                <p:cNvSpPr/>
                <p:nvPr/>
              </p:nvSpPr>
              <p:spPr>
                <a:xfrm>
                  <a:off x="6264873" y="2066613"/>
                  <a:ext cx="990918" cy="990918"/>
                </a:xfrm>
                <a:prstGeom prst="ellipse">
                  <a:avLst/>
                </a:prstGeom>
                <a:solidFill>
                  <a:schemeClr val="bg1"/>
                </a:solidFill>
                <a:ln w="38100" cmpd="sng">
                  <a:solidFill>
                    <a:srgbClr val="2659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16295DCF-A79B-4589-9B1C-DAF2BB33E979}"/>
                    </a:ext>
                  </a:extLst>
                </p:cNvPr>
                <p:cNvSpPr/>
                <p:nvPr/>
              </p:nvSpPr>
              <p:spPr>
                <a:xfrm>
                  <a:off x="6403447" y="2204356"/>
                  <a:ext cx="715432" cy="715432"/>
                </a:xfrm>
                <a:prstGeom prst="ellipse">
                  <a:avLst/>
                </a:prstGeom>
                <a:solidFill>
                  <a:srgbClr val="2659FF"/>
                </a:solidFill>
                <a:ln w="38100" cmpd="sng">
                  <a:solidFill>
                    <a:srgbClr val="2659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pic>
            <p:nvPicPr>
              <p:cNvPr id="177" name="Graphic 176" descr="Fingerprint with solid fill">
                <a:extLst>
                  <a:ext uri="{FF2B5EF4-FFF2-40B4-BE49-F238E27FC236}">
                    <a16:creationId xmlns:a16="http://schemas.microsoft.com/office/drawing/2014/main" id="{1FB9F073-5E62-4CE8-9350-34EC46D955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6215151" y="2830797"/>
                <a:ext cx="630414" cy="630414"/>
              </a:xfrm>
              <a:prstGeom prst="rect">
                <a:avLst/>
              </a:prstGeom>
            </p:spPr>
          </p:pic>
        </p:grp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D501AFA1-E511-49AC-987E-DAEEEF717887}"/>
                </a:ext>
              </a:extLst>
            </p:cNvPr>
            <p:cNvGrpSpPr/>
            <p:nvPr/>
          </p:nvGrpSpPr>
          <p:grpSpPr>
            <a:xfrm>
              <a:off x="4066150" y="3790947"/>
              <a:ext cx="990918" cy="990918"/>
              <a:chOff x="4112365" y="3741584"/>
              <a:chExt cx="990918" cy="990918"/>
            </a:xfrm>
          </p:grpSpPr>
          <p:grpSp>
            <p:nvGrpSpPr>
              <p:cNvPr id="172" name="Group 171">
                <a:extLst>
                  <a:ext uri="{FF2B5EF4-FFF2-40B4-BE49-F238E27FC236}">
                    <a16:creationId xmlns:a16="http://schemas.microsoft.com/office/drawing/2014/main" id="{805D4E09-BC69-4C04-B5FA-224E7F1AF6C3}"/>
                  </a:ext>
                </a:extLst>
              </p:cNvPr>
              <p:cNvGrpSpPr/>
              <p:nvPr/>
            </p:nvGrpSpPr>
            <p:grpSpPr>
              <a:xfrm>
                <a:off x="4112365" y="3741584"/>
                <a:ext cx="990918" cy="990918"/>
                <a:chOff x="4133443" y="3256695"/>
                <a:chExt cx="990918" cy="990918"/>
              </a:xfrm>
            </p:grpSpPr>
            <p:sp>
              <p:nvSpPr>
                <p:cNvPr id="174" name="Oval 173">
                  <a:extLst>
                    <a:ext uri="{FF2B5EF4-FFF2-40B4-BE49-F238E27FC236}">
                      <a16:creationId xmlns:a16="http://schemas.microsoft.com/office/drawing/2014/main" id="{96D71E46-8480-4D48-8008-BC16560EB179}"/>
                    </a:ext>
                  </a:extLst>
                </p:cNvPr>
                <p:cNvSpPr/>
                <p:nvPr/>
              </p:nvSpPr>
              <p:spPr>
                <a:xfrm>
                  <a:off x="4133443" y="3256695"/>
                  <a:ext cx="990918" cy="990918"/>
                </a:xfrm>
                <a:prstGeom prst="ellipse">
                  <a:avLst/>
                </a:prstGeom>
                <a:solidFill>
                  <a:schemeClr val="bg1"/>
                </a:solidFill>
                <a:ln w="38100" cmpd="sng">
                  <a:solidFill>
                    <a:srgbClr val="E21F2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5" name="Oval 174">
                  <a:extLst>
                    <a:ext uri="{FF2B5EF4-FFF2-40B4-BE49-F238E27FC236}">
                      <a16:creationId xmlns:a16="http://schemas.microsoft.com/office/drawing/2014/main" id="{8E132C4A-97A9-4AF8-A544-9C23E8B86B3E}"/>
                    </a:ext>
                  </a:extLst>
                </p:cNvPr>
                <p:cNvSpPr/>
                <p:nvPr/>
              </p:nvSpPr>
              <p:spPr>
                <a:xfrm>
                  <a:off x="4271186" y="3391485"/>
                  <a:ext cx="715432" cy="715432"/>
                </a:xfrm>
                <a:prstGeom prst="ellipse">
                  <a:avLst/>
                </a:prstGeom>
                <a:solidFill>
                  <a:schemeClr val="accent2"/>
                </a:solidFill>
                <a:ln w="38100" cmpd="sng">
                  <a:solidFill>
                    <a:srgbClr val="E21F2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pic>
            <p:nvPicPr>
              <p:cNvPr id="173" name="Graphic 172" descr="Handshake with solid fill">
                <a:extLst>
                  <a:ext uri="{FF2B5EF4-FFF2-40B4-BE49-F238E27FC236}">
                    <a16:creationId xmlns:a16="http://schemas.microsoft.com/office/drawing/2014/main" id="{986E59E3-6D1A-482C-AAB9-A87B7CACAD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4141982" y="3800648"/>
                <a:ext cx="927900" cy="914400"/>
              </a:xfrm>
              <a:prstGeom prst="rect">
                <a:avLst/>
              </a:prstGeom>
            </p:spPr>
          </p:pic>
        </p:grp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7DB03B76-9810-4537-967D-B385FDC0E2BA}"/>
                </a:ext>
              </a:extLst>
            </p:cNvPr>
            <p:cNvGrpSpPr/>
            <p:nvPr/>
          </p:nvGrpSpPr>
          <p:grpSpPr>
            <a:xfrm>
              <a:off x="4290518" y="2721134"/>
              <a:ext cx="990918" cy="990918"/>
              <a:chOff x="8800941" y="2801749"/>
              <a:chExt cx="990918" cy="990918"/>
            </a:xfrm>
          </p:grpSpPr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BA79C8B0-59EA-40BA-A35B-CB69E14B6626}"/>
                  </a:ext>
                </a:extLst>
              </p:cNvPr>
              <p:cNvGrpSpPr/>
              <p:nvPr/>
            </p:nvGrpSpPr>
            <p:grpSpPr>
              <a:xfrm>
                <a:off x="8800941" y="2801749"/>
                <a:ext cx="990918" cy="990918"/>
                <a:chOff x="6264873" y="2066613"/>
                <a:chExt cx="990918" cy="990918"/>
              </a:xfrm>
              <a:solidFill>
                <a:srgbClr val="AB161B"/>
              </a:solidFill>
            </p:grpSpPr>
            <p:sp>
              <p:nvSpPr>
                <p:cNvPr id="170" name="Oval 169">
                  <a:extLst>
                    <a:ext uri="{FF2B5EF4-FFF2-40B4-BE49-F238E27FC236}">
                      <a16:creationId xmlns:a16="http://schemas.microsoft.com/office/drawing/2014/main" id="{2BA91B2A-B906-4A4E-88A3-B79A2DB35EBE}"/>
                    </a:ext>
                  </a:extLst>
                </p:cNvPr>
                <p:cNvSpPr/>
                <p:nvPr/>
              </p:nvSpPr>
              <p:spPr>
                <a:xfrm>
                  <a:off x="6264873" y="2066613"/>
                  <a:ext cx="990918" cy="990918"/>
                </a:xfrm>
                <a:prstGeom prst="ellipse">
                  <a:avLst/>
                </a:prstGeom>
                <a:solidFill>
                  <a:schemeClr val="bg1"/>
                </a:solidFill>
                <a:ln w="38100" cmpd="sng">
                  <a:solidFill>
                    <a:srgbClr val="AB161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1" name="Oval 170">
                  <a:extLst>
                    <a:ext uri="{FF2B5EF4-FFF2-40B4-BE49-F238E27FC236}">
                      <a16:creationId xmlns:a16="http://schemas.microsoft.com/office/drawing/2014/main" id="{CFC57997-9A3C-4D67-B7C2-10206BA8A5F0}"/>
                    </a:ext>
                  </a:extLst>
                </p:cNvPr>
                <p:cNvSpPr/>
                <p:nvPr/>
              </p:nvSpPr>
              <p:spPr>
                <a:xfrm>
                  <a:off x="6403447" y="2204356"/>
                  <a:ext cx="715432" cy="715432"/>
                </a:xfrm>
                <a:prstGeom prst="ellipse">
                  <a:avLst/>
                </a:prstGeom>
                <a:grpFill/>
                <a:ln w="38100" cmpd="sng">
                  <a:solidFill>
                    <a:srgbClr val="AB161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7" name="Group 166">
                <a:extLst>
                  <a:ext uri="{FF2B5EF4-FFF2-40B4-BE49-F238E27FC236}">
                    <a16:creationId xmlns:a16="http://schemas.microsoft.com/office/drawing/2014/main" id="{3B9169FF-E3D9-42C4-8E32-2342692E0D6F}"/>
                  </a:ext>
                </a:extLst>
              </p:cNvPr>
              <p:cNvGrpSpPr/>
              <p:nvPr/>
            </p:nvGrpSpPr>
            <p:grpSpPr>
              <a:xfrm>
                <a:off x="9045259" y="2992527"/>
                <a:ext cx="502282" cy="555749"/>
                <a:chOff x="9045259" y="3025911"/>
                <a:chExt cx="502282" cy="555749"/>
              </a:xfrm>
            </p:grpSpPr>
            <p:sp>
              <p:nvSpPr>
                <p:cNvPr id="168" name="Freeform: Shape 167">
                  <a:extLst>
                    <a:ext uri="{FF2B5EF4-FFF2-40B4-BE49-F238E27FC236}">
                      <a16:creationId xmlns:a16="http://schemas.microsoft.com/office/drawing/2014/main" id="{D69D3806-AE5C-4FD6-BC49-91E723BB35A1}"/>
                    </a:ext>
                  </a:extLst>
                </p:cNvPr>
                <p:cNvSpPr/>
                <p:nvPr/>
              </p:nvSpPr>
              <p:spPr>
                <a:xfrm>
                  <a:off x="9045259" y="3025911"/>
                  <a:ext cx="502282" cy="555749"/>
                </a:xfrm>
                <a:custGeom>
                  <a:avLst/>
                  <a:gdLst>
                    <a:gd name="connsiteX0" fmla="*/ 251471 w 502282"/>
                    <a:gd name="connsiteY0" fmla="*/ 530457 h 575718"/>
                    <a:gd name="connsiteX1" fmla="*/ 45107 w 502282"/>
                    <a:gd name="connsiteY1" fmla="*/ 324211 h 575718"/>
                    <a:gd name="connsiteX2" fmla="*/ 251353 w 502282"/>
                    <a:gd name="connsiteY2" fmla="*/ 117847 h 575718"/>
                    <a:gd name="connsiteX3" fmla="*/ 457716 w 502282"/>
                    <a:gd name="connsiteY3" fmla="*/ 324093 h 575718"/>
                    <a:gd name="connsiteX4" fmla="*/ 457716 w 502282"/>
                    <a:gd name="connsiteY4" fmla="*/ 324152 h 575718"/>
                    <a:gd name="connsiteX5" fmla="*/ 252149 w 502282"/>
                    <a:gd name="connsiteY5" fmla="*/ 530457 h 575718"/>
                    <a:gd name="connsiteX6" fmla="*/ 251471 w 502282"/>
                    <a:gd name="connsiteY6" fmla="*/ 530457 h 575718"/>
                    <a:gd name="connsiteX7" fmla="*/ 426043 w 502282"/>
                    <a:gd name="connsiteY7" fmla="*/ 144372 h 575718"/>
                    <a:gd name="connsiteX8" fmla="*/ 448141 w 502282"/>
                    <a:gd name="connsiteY8" fmla="*/ 122274 h 575718"/>
                    <a:gd name="connsiteX9" fmla="*/ 447404 w 502282"/>
                    <a:gd name="connsiteY9" fmla="*/ 91337 h 575718"/>
                    <a:gd name="connsiteX10" fmla="*/ 416467 w 502282"/>
                    <a:gd name="connsiteY10" fmla="*/ 90601 h 575718"/>
                    <a:gd name="connsiteX11" fmla="*/ 391423 w 502282"/>
                    <a:gd name="connsiteY11" fmla="*/ 116381 h 575718"/>
                    <a:gd name="connsiteX12" fmla="*/ 273568 w 502282"/>
                    <a:gd name="connsiteY12" fmla="*/ 75132 h 575718"/>
                    <a:gd name="connsiteX13" fmla="*/ 273568 w 502282"/>
                    <a:gd name="connsiteY13" fmla="*/ 44196 h 575718"/>
                    <a:gd name="connsiteX14" fmla="*/ 339862 w 502282"/>
                    <a:gd name="connsiteY14" fmla="*/ 44196 h 575718"/>
                    <a:gd name="connsiteX15" fmla="*/ 339862 w 502282"/>
                    <a:gd name="connsiteY15" fmla="*/ 0 h 575718"/>
                    <a:gd name="connsiteX16" fmla="*/ 163080 w 502282"/>
                    <a:gd name="connsiteY16" fmla="*/ 0 h 575718"/>
                    <a:gd name="connsiteX17" fmla="*/ 163080 w 502282"/>
                    <a:gd name="connsiteY17" fmla="*/ 44196 h 575718"/>
                    <a:gd name="connsiteX18" fmla="*/ 229373 w 502282"/>
                    <a:gd name="connsiteY18" fmla="*/ 44196 h 575718"/>
                    <a:gd name="connsiteX19" fmla="*/ 229373 w 502282"/>
                    <a:gd name="connsiteY19" fmla="*/ 74396 h 575718"/>
                    <a:gd name="connsiteX20" fmla="*/ 960 w 502282"/>
                    <a:gd name="connsiteY20" fmla="*/ 346345 h 575718"/>
                    <a:gd name="connsiteX21" fmla="*/ 272909 w 502282"/>
                    <a:gd name="connsiteY21" fmla="*/ 574758 h 575718"/>
                    <a:gd name="connsiteX22" fmla="*/ 501322 w 502282"/>
                    <a:gd name="connsiteY22" fmla="*/ 302808 h 575718"/>
                    <a:gd name="connsiteX23" fmla="*/ 426043 w 502282"/>
                    <a:gd name="connsiteY23" fmla="*/ 144372 h 5757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502282" h="575718">
                      <a:moveTo>
                        <a:pt x="251471" y="530457"/>
                      </a:moveTo>
                      <a:cubicBezTo>
                        <a:pt x="137532" y="530489"/>
                        <a:pt x="45140" y="438150"/>
                        <a:pt x="45107" y="324211"/>
                      </a:cubicBezTo>
                      <a:cubicBezTo>
                        <a:pt x="45075" y="210272"/>
                        <a:pt x="137414" y="117880"/>
                        <a:pt x="251353" y="117847"/>
                      </a:cubicBezTo>
                      <a:cubicBezTo>
                        <a:pt x="365292" y="117815"/>
                        <a:pt x="457684" y="210154"/>
                        <a:pt x="457716" y="324093"/>
                      </a:cubicBezTo>
                      <a:cubicBezTo>
                        <a:pt x="457716" y="324113"/>
                        <a:pt x="457716" y="324132"/>
                        <a:pt x="457716" y="324152"/>
                      </a:cubicBezTo>
                      <a:cubicBezTo>
                        <a:pt x="457920" y="437888"/>
                        <a:pt x="365884" y="530253"/>
                        <a:pt x="252149" y="530457"/>
                      </a:cubicBezTo>
                      <a:cubicBezTo>
                        <a:pt x="251923" y="530457"/>
                        <a:pt x="251697" y="530457"/>
                        <a:pt x="251471" y="530457"/>
                      </a:cubicBezTo>
                      <a:close/>
                      <a:moveTo>
                        <a:pt x="426043" y="144372"/>
                      </a:moveTo>
                      <a:lnTo>
                        <a:pt x="448141" y="122274"/>
                      </a:lnTo>
                      <a:cubicBezTo>
                        <a:pt x="456398" y="113496"/>
                        <a:pt x="456069" y="99712"/>
                        <a:pt x="447404" y="91337"/>
                      </a:cubicBezTo>
                      <a:cubicBezTo>
                        <a:pt x="438878" y="83023"/>
                        <a:pt x="425379" y="82702"/>
                        <a:pt x="416467" y="90601"/>
                      </a:cubicBezTo>
                      <a:lnTo>
                        <a:pt x="391423" y="116381"/>
                      </a:lnTo>
                      <a:cubicBezTo>
                        <a:pt x="356381" y="92641"/>
                        <a:pt x="315766" y="78426"/>
                        <a:pt x="273568" y="75132"/>
                      </a:cubicBezTo>
                      <a:lnTo>
                        <a:pt x="273568" y="44196"/>
                      </a:lnTo>
                      <a:lnTo>
                        <a:pt x="339862" y="44196"/>
                      </a:lnTo>
                      <a:lnTo>
                        <a:pt x="339862" y="0"/>
                      </a:lnTo>
                      <a:lnTo>
                        <a:pt x="163080" y="0"/>
                      </a:lnTo>
                      <a:lnTo>
                        <a:pt x="163080" y="44196"/>
                      </a:lnTo>
                      <a:lnTo>
                        <a:pt x="229373" y="44196"/>
                      </a:lnTo>
                      <a:lnTo>
                        <a:pt x="229373" y="74396"/>
                      </a:lnTo>
                      <a:cubicBezTo>
                        <a:pt x="91202" y="86418"/>
                        <a:pt x="-11062" y="208174"/>
                        <a:pt x="960" y="346345"/>
                      </a:cubicBezTo>
                      <a:cubicBezTo>
                        <a:pt x="12982" y="484516"/>
                        <a:pt x="134739" y="586780"/>
                        <a:pt x="272909" y="574758"/>
                      </a:cubicBezTo>
                      <a:cubicBezTo>
                        <a:pt x="411081" y="562735"/>
                        <a:pt x="513345" y="440980"/>
                        <a:pt x="501322" y="302808"/>
                      </a:cubicBezTo>
                      <a:cubicBezTo>
                        <a:pt x="496089" y="242664"/>
                        <a:pt x="469365" y="186419"/>
                        <a:pt x="426043" y="144372"/>
                      </a:cubicBezTo>
                      <a:close/>
                    </a:path>
                  </a:pathLst>
                </a:custGeom>
                <a:solidFill>
                  <a:srgbClr val="F6B8BB"/>
                </a:solidFill>
                <a:ln w="734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  <p:sp>
              <p:nvSpPr>
                <p:cNvPr id="169" name="Freeform: Shape 168">
                  <a:extLst>
                    <a:ext uri="{FF2B5EF4-FFF2-40B4-BE49-F238E27FC236}">
                      <a16:creationId xmlns:a16="http://schemas.microsoft.com/office/drawing/2014/main" id="{86304E46-6D1E-40CB-B9D5-4BB9C3507D13}"/>
                    </a:ext>
                  </a:extLst>
                </p:cNvPr>
                <p:cNvSpPr/>
                <p:nvPr/>
              </p:nvSpPr>
              <p:spPr>
                <a:xfrm>
                  <a:off x="9120588" y="3162701"/>
                  <a:ext cx="353387" cy="353387"/>
                </a:xfrm>
                <a:custGeom>
                  <a:avLst/>
                  <a:gdLst>
                    <a:gd name="connsiteX0" fmla="*/ 0 w 353387"/>
                    <a:gd name="connsiteY0" fmla="*/ 176782 h 353387"/>
                    <a:gd name="connsiteX1" fmla="*/ 176782 w 353387"/>
                    <a:gd name="connsiteY1" fmla="*/ 353387 h 353387"/>
                    <a:gd name="connsiteX2" fmla="*/ 353387 w 353387"/>
                    <a:gd name="connsiteY2" fmla="*/ 176605 h 353387"/>
                    <a:gd name="connsiteX3" fmla="*/ 176782 w 353387"/>
                    <a:gd name="connsiteY3" fmla="*/ 0 h 353387"/>
                    <a:gd name="connsiteX4" fmla="*/ 176782 w 353387"/>
                    <a:gd name="connsiteY4" fmla="*/ 176782 h 3533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3387" h="353387">
                      <a:moveTo>
                        <a:pt x="0" y="176782"/>
                      </a:moveTo>
                      <a:cubicBezTo>
                        <a:pt x="49" y="274367"/>
                        <a:pt x="79197" y="353436"/>
                        <a:pt x="176782" y="353387"/>
                      </a:cubicBezTo>
                      <a:cubicBezTo>
                        <a:pt x="274367" y="353339"/>
                        <a:pt x="353436" y="274190"/>
                        <a:pt x="353387" y="176605"/>
                      </a:cubicBezTo>
                      <a:cubicBezTo>
                        <a:pt x="353339" y="79089"/>
                        <a:pt x="274298" y="49"/>
                        <a:pt x="176782" y="0"/>
                      </a:cubicBezTo>
                      <a:lnTo>
                        <a:pt x="176782" y="176782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734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587170306"/>
      </p:ext>
    </p:extLst>
  </p:cSld>
  <p:clrMapOvr>
    <a:masterClrMapping/>
  </p:clrMapOvr>
</p:sld>
</file>

<file path=ppt/theme/theme1.xml><?xml version="1.0" encoding="utf-8"?>
<a:theme xmlns:a="http://schemas.openxmlformats.org/drawingml/2006/main" name="1_Open Pharma Template">
  <a:themeElements>
    <a:clrScheme name="Custom 1">
      <a:dk1>
        <a:sysClr val="windowText" lastClr="000000"/>
      </a:dk1>
      <a:lt1>
        <a:srgbClr val="FFFFFF"/>
      </a:lt1>
      <a:dk2>
        <a:srgbClr val="002395"/>
      </a:dk2>
      <a:lt2>
        <a:srgbClr val="FFFFFF"/>
      </a:lt2>
      <a:accent1>
        <a:srgbClr val="002395"/>
      </a:accent1>
      <a:accent2>
        <a:srgbClr val="E21F26"/>
      </a:accent2>
      <a:accent3>
        <a:srgbClr val="5F5F5F"/>
      </a:accent3>
      <a:accent4>
        <a:srgbClr val="405AB0"/>
      </a:accent4>
      <a:accent5>
        <a:srgbClr val="99CCFF"/>
      </a:accent5>
      <a:accent6>
        <a:srgbClr val="828282"/>
      </a:accent6>
      <a:hlink>
        <a:srgbClr val="405AB0"/>
      </a:hlink>
      <a:folHlink>
        <a:srgbClr val="C3C3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878</Words>
  <Application>Microsoft Office PowerPoint</Application>
  <PresentationFormat>Widescreen</PresentationFormat>
  <Paragraphs>124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Times New Roman</vt:lpstr>
      <vt:lpstr>1_Open Pharma Template</vt:lpstr>
      <vt:lpstr>Adopting ORCiD  in your organization</vt:lpstr>
      <vt:lpstr>Benefits of ORCiD for authors and your organization</vt:lpstr>
      <vt:lpstr>Adopting ORCiD in your organization</vt:lpstr>
      <vt:lpstr>Adopting ORCiD in your organization</vt:lpstr>
      <vt:lpstr>Useful ORCiD resources for pharma</vt:lpstr>
      <vt:lpstr>Reminder email template for authors</vt:lpstr>
      <vt:lpstr>Example manuscript cover page</vt:lpstr>
      <vt:lpstr>PowerPoint Presentation</vt:lpstr>
      <vt:lpstr>How ORCiD benefits YOU! </vt:lpstr>
      <vt:lpstr>ORCiD registration is quick and simple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Velissaria Vanna</dc:creator>
  <cp:lastModifiedBy>Laura Hudson</cp:lastModifiedBy>
  <cp:revision>248</cp:revision>
  <dcterms:created xsi:type="dcterms:W3CDTF">2020-07-02T10:50:19Z</dcterms:created>
  <dcterms:modified xsi:type="dcterms:W3CDTF">2022-05-05T15:34:18Z</dcterms:modified>
</cp:coreProperties>
</file>